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pdf" ContentType="application/pd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sldIdLst>
    <p:sldId id="256" r:id="rId3"/>
    <p:sldId id="297" r:id="rId4"/>
    <p:sldId id="296" r:id="rId5"/>
    <p:sldId id="261" r:id="rId6"/>
    <p:sldId id="262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295" r:id="rId3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FFCC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60" d="100"/>
          <a:sy n="60" d="100"/>
        </p:scale>
        <p:origin x="-1450" y="-8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presProps" Target="presProps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E235D27-B622-4B46-8797-F190285BACD2}" type="doc">
      <dgm:prSet loTypeId="urn:microsoft.com/office/officeart/2005/8/layout/hProcess11" loCatId="process" qsTypeId="urn:microsoft.com/office/officeart/2005/8/quickstyle/simple1" qsCatId="simple" csTypeId="urn:microsoft.com/office/officeart/2005/8/colors/accent2_4" csCatId="accent2" phldr="1"/>
      <dgm:spPr/>
    </dgm:pt>
    <dgm:pt modelId="{0AF14641-C596-4D5B-8E1D-080B12D11E32}">
      <dgm:prSet phldrT="[Text]"/>
      <dgm:spPr/>
      <dgm:t>
        <a:bodyPr/>
        <a:lstStyle/>
        <a:p>
          <a:r>
            <a:rPr lang="en-US" b="1" dirty="0" smtClean="0">
              <a:solidFill>
                <a:schemeClr val="tx2"/>
              </a:solidFill>
            </a:rPr>
            <a:t>Phase 1</a:t>
          </a:r>
        </a:p>
        <a:p>
          <a:r>
            <a:rPr lang="en-US" b="1" dirty="0" smtClean="0">
              <a:solidFill>
                <a:schemeClr val="tx2"/>
              </a:solidFill>
            </a:rPr>
            <a:t> </a:t>
          </a:r>
          <a:r>
            <a:rPr lang="en-US" dirty="0" smtClean="0">
              <a:solidFill>
                <a:schemeClr val="tx2"/>
              </a:solidFill>
            </a:rPr>
            <a:t>Intensive 3 months of assessment, modeling, coaching</a:t>
          </a:r>
          <a:endParaRPr lang="en-US" dirty="0">
            <a:solidFill>
              <a:schemeClr val="tx2"/>
            </a:solidFill>
          </a:endParaRPr>
        </a:p>
      </dgm:t>
    </dgm:pt>
    <dgm:pt modelId="{A2DC6D8A-C507-4039-9F59-41530F3C2E6E}" type="parTrans" cxnId="{E43EBC18-488B-45B4-936F-805674EE9B33}">
      <dgm:prSet/>
      <dgm:spPr/>
      <dgm:t>
        <a:bodyPr/>
        <a:lstStyle/>
        <a:p>
          <a:endParaRPr lang="en-US"/>
        </a:p>
      </dgm:t>
    </dgm:pt>
    <dgm:pt modelId="{04D11C50-2A10-4BD4-90CF-C6CE484E1421}" type="sibTrans" cxnId="{E43EBC18-488B-45B4-936F-805674EE9B33}">
      <dgm:prSet/>
      <dgm:spPr/>
      <dgm:t>
        <a:bodyPr/>
        <a:lstStyle/>
        <a:p>
          <a:endParaRPr lang="en-US"/>
        </a:p>
      </dgm:t>
    </dgm:pt>
    <dgm:pt modelId="{02342A36-6AEC-470B-9061-FF6D1CB4F0D6}">
      <dgm:prSet phldrT="[Text]"/>
      <dgm:spPr/>
      <dgm:t>
        <a:bodyPr/>
        <a:lstStyle/>
        <a:p>
          <a:r>
            <a:rPr lang="en-US" b="1" dirty="0" smtClean="0">
              <a:solidFill>
                <a:schemeClr val="tx2"/>
              </a:solidFill>
            </a:rPr>
            <a:t>Phase 2</a:t>
          </a:r>
        </a:p>
        <a:p>
          <a:r>
            <a:rPr lang="en-US" b="1" dirty="0" smtClean="0">
              <a:solidFill>
                <a:schemeClr val="tx2"/>
              </a:solidFill>
            </a:rPr>
            <a:t> </a:t>
          </a:r>
          <a:r>
            <a:rPr lang="en-US" dirty="0" smtClean="0">
              <a:solidFill>
                <a:schemeClr val="tx2"/>
              </a:solidFill>
            </a:rPr>
            <a:t>3 months of fading and consumer self-management</a:t>
          </a:r>
          <a:endParaRPr lang="en-US" dirty="0">
            <a:solidFill>
              <a:schemeClr val="tx2"/>
            </a:solidFill>
          </a:endParaRPr>
        </a:p>
      </dgm:t>
    </dgm:pt>
    <dgm:pt modelId="{25FFD43A-38B3-44AB-81EF-A761AC8AF68C}" type="parTrans" cxnId="{B0A10353-D3C7-40DC-8742-AF55C79213D9}">
      <dgm:prSet/>
      <dgm:spPr/>
      <dgm:t>
        <a:bodyPr/>
        <a:lstStyle/>
        <a:p>
          <a:endParaRPr lang="en-US"/>
        </a:p>
      </dgm:t>
    </dgm:pt>
    <dgm:pt modelId="{E257686B-6796-43CD-97CE-E91269BE0198}" type="sibTrans" cxnId="{B0A10353-D3C7-40DC-8742-AF55C79213D9}">
      <dgm:prSet/>
      <dgm:spPr/>
      <dgm:t>
        <a:bodyPr/>
        <a:lstStyle/>
        <a:p>
          <a:endParaRPr lang="en-US"/>
        </a:p>
      </dgm:t>
    </dgm:pt>
    <dgm:pt modelId="{6D229F6C-4793-4BF3-8588-EA4582DB685E}">
      <dgm:prSet phldrT="[Text]"/>
      <dgm:spPr/>
      <dgm:t>
        <a:bodyPr/>
        <a:lstStyle/>
        <a:p>
          <a:r>
            <a:rPr lang="en-US" b="1" dirty="0" smtClean="0">
              <a:solidFill>
                <a:schemeClr val="tx2"/>
              </a:solidFill>
            </a:rPr>
            <a:t>Phase 3</a:t>
          </a:r>
        </a:p>
        <a:p>
          <a:r>
            <a:rPr lang="en-US" dirty="0" smtClean="0">
              <a:solidFill>
                <a:schemeClr val="tx2"/>
              </a:solidFill>
            </a:rPr>
            <a:t> Ongoing support and boosters as needed</a:t>
          </a:r>
          <a:endParaRPr lang="en-US" dirty="0">
            <a:solidFill>
              <a:schemeClr val="tx2"/>
            </a:solidFill>
          </a:endParaRPr>
        </a:p>
      </dgm:t>
    </dgm:pt>
    <dgm:pt modelId="{1B1D5637-00DB-4E64-93FA-4A474A1078F6}" type="parTrans" cxnId="{E0D04041-D103-4C1B-B32B-9168EA77A35B}">
      <dgm:prSet/>
      <dgm:spPr/>
      <dgm:t>
        <a:bodyPr/>
        <a:lstStyle/>
        <a:p>
          <a:endParaRPr lang="en-US"/>
        </a:p>
      </dgm:t>
    </dgm:pt>
    <dgm:pt modelId="{BA40BF79-5446-4D0A-B64F-8B1612C6A5F0}" type="sibTrans" cxnId="{E0D04041-D103-4C1B-B32B-9168EA77A35B}">
      <dgm:prSet/>
      <dgm:spPr/>
      <dgm:t>
        <a:bodyPr/>
        <a:lstStyle/>
        <a:p>
          <a:endParaRPr lang="en-US"/>
        </a:p>
      </dgm:t>
    </dgm:pt>
    <dgm:pt modelId="{2BA2C589-7698-4E9C-93CA-D5DA6B611F1E}" type="pres">
      <dgm:prSet presAssocID="{FE235D27-B622-4B46-8797-F190285BACD2}" presName="Name0" presStyleCnt="0">
        <dgm:presLayoutVars>
          <dgm:dir/>
          <dgm:resizeHandles val="exact"/>
        </dgm:presLayoutVars>
      </dgm:prSet>
      <dgm:spPr/>
    </dgm:pt>
    <dgm:pt modelId="{88076E40-37F5-4525-9B38-14F14287EBFD}" type="pres">
      <dgm:prSet presAssocID="{FE235D27-B622-4B46-8797-F190285BACD2}" presName="arrow" presStyleLbl="bgShp" presStyleIdx="0" presStyleCnt="1"/>
      <dgm:spPr>
        <a:solidFill>
          <a:schemeClr val="accent5"/>
        </a:solidFill>
      </dgm:spPr>
    </dgm:pt>
    <dgm:pt modelId="{F80B9E1D-EDA6-488D-9B60-9CF8CCBFC09E}" type="pres">
      <dgm:prSet presAssocID="{FE235D27-B622-4B46-8797-F190285BACD2}" presName="points" presStyleCnt="0"/>
      <dgm:spPr/>
    </dgm:pt>
    <dgm:pt modelId="{1845E2CE-6D14-46E4-AB98-897FA88314AF}" type="pres">
      <dgm:prSet presAssocID="{0AF14641-C596-4D5B-8E1D-080B12D11E32}" presName="compositeA" presStyleCnt="0"/>
      <dgm:spPr/>
    </dgm:pt>
    <dgm:pt modelId="{8B6AAF43-7983-426E-98CC-C45D390455C5}" type="pres">
      <dgm:prSet presAssocID="{0AF14641-C596-4D5B-8E1D-080B12D11E32}" presName="textA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9224E1-9CF0-4532-8930-4FB7F53BA4EF}" type="pres">
      <dgm:prSet presAssocID="{0AF14641-C596-4D5B-8E1D-080B12D11E32}" presName="circleA" presStyleLbl="node1" presStyleIdx="0" presStyleCnt="3"/>
      <dgm:spPr/>
    </dgm:pt>
    <dgm:pt modelId="{9F6E15BC-049F-42C8-A9B2-08C3ED1D7A2F}" type="pres">
      <dgm:prSet presAssocID="{0AF14641-C596-4D5B-8E1D-080B12D11E32}" presName="spaceA" presStyleCnt="0"/>
      <dgm:spPr/>
    </dgm:pt>
    <dgm:pt modelId="{56D23874-C19A-42FA-A641-10EDCC32EDB6}" type="pres">
      <dgm:prSet presAssocID="{04D11C50-2A10-4BD4-90CF-C6CE484E1421}" presName="space" presStyleCnt="0"/>
      <dgm:spPr/>
    </dgm:pt>
    <dgm:pt modelId="{0E78ECA7-8CCF-4472-BB12-15B23C725F30}" type="pres">
      <dgm:prSet presAssocID="{02342A36-6AEC-470B-9061-FF6D1CB4F0D6}" presName="compositeB" presStyleCnt="0"/>
      <dgm:spPr/>
    </dgm:pt>
    <dgm:pt modelId="{1D65AF38-F856-462F-BA42-A0951C8E7BD9}" type="pres">
      <dgm:prSet presAssocID="{02342A36-6AEC-470B-9061-FF6D1CB4F0D6}" presName="textB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ECDC0C-5F68-4D1F-BA23-AA1733B45166}" type="pres">
      <dgm:prSet presAssocID="{02342A36-6AEC-470B-9061-FF6D1CB4F0D6}" presName="circleB" presStyleLbl="node1" presStyleIdx="1" presStyleCnt="3"/>
      <dgm:spPr/>
    </dgm:pt>
    <dgm:pt modelId="{E3484D3E-07B7-4CE2-8FD2-76FBE69909C0}" type="pres">
      <dgm:prSet presAssocID="{02342A36-6AEC-470B-9061-FF6D1CB4F0D6}" presName="spaceB" presStyleCnt="0"/>
      <dgm:spPr/>
    </dgm:pt>
    <dgm:pt modelId="{B3DA1E52-41BF-401A-9680-7F7626A4817E}" type="pres">
      <dgm:prSet presAssocID="{E257686B-6796-43CD-97CE-E91269BE0198}" presName="space" presStyleCnt="0"/>
      <dgm:spPr/>
    </dgm:pt>
    <dgm:pt modelId="{D9F0C100-4F44-4776-98EE-ED397F3B8A19}" type="pres">
      <dgm:prSet presAssocID="{6D229F6C-4793-4BF3-8588-EA4582DB685E}" presName="compositeA" presStyleCnt="0"/>
      <dgm:spPr/>
    </dgm:pt>
    <dgm:pt modelId="{73B2D778-1164-40E4-9899-7D74DD3F6CA3}" type="pres">
      <dgm:prSet presAssocID="{6D229F6C-4793-4BF3-8588-EA4582DB685E}" presName="textA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45AD78-0C26-407A-AD32-2CF27D7A07B2}" type="pres">
      <dgm:prSet presAssocID="{6D229F6C-4793-4BF3-8588-EA4582DB685E}" presName="circleA" presStyleLbl="node1" presStyleIdx="2" presStyleCnt="3"/>
      <dgm:spPr>
        <a:solidFill>
          <a:schemeClr val="accent4">
            <a:lumMod val="60000"/>
            <a:lumOff val="40000"/>
          </a:schemeClr>
        </a:solidFill>
      </dgm:spPr>
    </dgm:pt>
    <dgm:pt modelId="{2E15762F-607B-47F4-8FC7-CBD070133B1F}" type="pres">
      <dgm:prSet presAssocID="{6D229F6C-4793-4BF3-8588-EA4582DB685E}" presName="spaceA" presStyleCnt="0"/>
      <dgm:spPr/>
    </dgm:pt>
  </dgm:ptLst>
  <dgm:cxnLst>
    <dgm:cxn modelId="{B0A10353-D3C7-40DC-8742-AF55C79213D9}" srcId="{FE235D27-B622-4B46-8797-F190285BACD2}" destId="{02342A36-6AEC-470B-9061-FF6D1CB4F0D6}" srcOrd="1" destOrd="0" parTransId="{25FFD43A-38B3-44AB-81EF-A761AC8AF68C}" sibTransId="{E257686B-6796-43CD-97CE-E91269BE0198}"/>
    <dgm:cxn modelId="{280BF8D7-95BA-41A7-AA5D-D8591993BE75}" type="presOf" srcId="{02342A36-6AEC-470B-9061-FF6D1CB4F0D6}" destId="{1D65AF38-F856-462F-BA42-A0951C8E7BD9}" srcOrd="0" destOrd="0" presId="urn:microsoft.com/office/officeart/2005/8/layout/hProcess11"/>
    <dgm:cxn modelId="{34306D11-C94A-473E-AA04-8942AD2CFB04}" type="presOf" srcId="{6D229F6C-4793-4BF3-8588-EA4582DB685E}" destId="{73B2D778-1164-40E4-9899-7D74DD3F6CA3}" srcOrd="0" destOrd="0" presId="urn:microsoft.com/office/officeart/2005/8/layout/hProcess11"/>
    <dgm:cxn modelId="{E43EBC18-488B-45B4-936F-805674EE9B33}" srcId="{FE235D27-B622-4B46-8797-F190285BACD2}" destId="{0AF14641-C596-4D5B-8E1D-080B12D11E32}" srcOrd="0" destOrd="0" parTransId="{A2DC6D8A-C507-4039-9F59-41530F3C2E6E}" sibTransId="{04D11C50-2A10-4BD4-90CF-C6CE484E1421}"/>
    <dgm:cxn modelId="{E0D04041-D103-4C1B-B32B-9168EA77A35B}" srcId="{FE235D27-B622-4B46-8797-F190285BACD2}" destId="{6D229F6C-4793-4BF3-8588-EA4582DB685E}" srcOrd="2" destOrd="0" parTransId="{1B1D5637-00DB-4E64-93FA-4A474A1078F6}" sibTransId="{BA40BF79-5446-4D0A-B64F-8B1612C6A5F0}"/>
    <dgm:cxn modelId="{91BC898D-955A-4CE4-9B41-165B973F6519}" type="presOf" srcId="{FE235D27-B622-4B46-8797-F190285BACD2}" destId="{2BA2C589-7698-4E9C-93CA-D5DA6B611F1E}" srcOrd="0" destOrd="0" presId="urn:microsoft.com/office/officeart/2005/8/layout/hProcess11"/>
    <dgm:cxn modelId="{5DBAF40E-D29A-4902-BCE9-EBE983AC9995}" type="presOf" srcId="{0AF14641-C596-4D5B-8E1D-080B12D11E32}" destId="{8B6AAF43-7983-426E-98CC-C45D390455C5}" srcOrd="0" destOrd="0" presId="urn:microsoft.com/office/officeart/2005/8/layout/hProcess11"/>
    <dgm:cxn modelId="{BDC3AA23-CA05-4A0E-B3B3-1125BAC1C46C}" type="presParOf" srcId="{2BA2C589-7698-4E9C-93CA-D5DA6B611F1E}" destId="{88076E40-37F5-4525-9B38-14F14287EBFD}" srcOrd="0" destOrd="0" presId="urn:microsoft.com/office/officeart/2005/8/layout/hProcess11"/>
    <dgm:cxn modelId="{96E2B6B8-6A04-4C0C-BBFE-25F07A3462F1}" type="presParOf" srcId="{2BA2C589-7698-4E9C-93CA-D5DA6B611F1E}" destId="{F80B9E1D-EDA6-488D-9B60-9CF8CCBFC09E}" srcOrd="1" destOrd="0" presId="urn:microsoft.com/office/officeart/2005/8/layout/hProcess11"/>
    <dgm:cxn modelId="{CA7AAA52-099C-4BAF-BFF0-17B8A3AA95BB}" type="presParOf" srcId="{F80B9E1D-EDA6-488D-9B60-9CF8CCBFC09E}" destId="{1845E2CE-6D14-46E4-AB98-897FA88314AF}" srcOrd="0" destOrd="0" presId="urn:microsoft.com/office/officeart/2005/8/layout/hProcess11"/>
    <dgm:cxn modelId="{CDDC6379-B3EB-467E-B4E7-C6BEA8F159AD}" type="presParOf" srcId="{1845E2CE-6D14-46E4-AB98-897FA88314AF}" destId="{8B6AAF43-7983-426E-98CC-C45D390455C5}" srcOrd="0" destOrd="0" presId="urn:microsoft.com/office/officeart/2005/8/layout/hProcess11"/>
    <dgm:cxn modelId="{3AA98C36-FDC0-4C3F-AC35-75399A11DC1C}" type="presParOf" srcId="{1845E2CE-6D14-46E4-AB98-897FA88314AF}" destId="{CE9224E1-9CF0-4532-8930-4FB7F53BA4EF}" srcOrd="1" destOrd="0" presId="urn:microsoft.com/office/officeart/2005/8/layout/hProcess11"/>
    <dgm:cxn modelId="{0AB7ABC5-807E-40B1-A92E-626807989A61}" type="presParOf" srcId="{1845E2CE-6D14-46E4-AB98-897FA88314AF}" destId="{9F6E15BC-049F-42C8-A9B2-08C3ED1D7A2F}" srcOrd="2" destOrd="0" presId="urn:microsoft.com/office/officeart/2005/8/layout/hProcess11"/>
    <dgm:cxn modelId="{A0FA2CE0-94B7-43E8-93F0-476CB09A8BE0}" type="presParOf" srcId="{F80B9E1D-EDA6-488D-9B60-9CF8CCBFC09E}" destId="{56D23874-C19A-42FA-A641-10EDCC32EDB6}" srcOrd="1" destOrd="0" presId="urn:microsoft.com/office/officeart/2005/8/layout/hProcess11"/>
    <dgm:cxn modelId="{0CF616AA-8B90-4FC5-B9B5-3487E8261A1B}" type="presParOf" srcId="{F80B9E1D-EDA6-488D-9B60-9CF8CCBFC09E}" destId="{0E78ECA7-8CCF-4472-BB12-15B23C725F30}" srcOrd="2" destOrd="0" presId="urn:microsoft.com/office/officeart/2005/8/layout/hProcess11"/>
    <dgm:cxn modelId="{9F6A4675-CCCE-4E0E-A46B-5058AD37A8C3}" type="presParOf" srcId="{0E78ECA7-8CCF-4472-BB12-15B23C725F30}" destId="{1D65AF38-F856-462F-BA42-A0951C8E7BD9}" srcOrd="0" destOrd="0" presId="urn:microsoft.com/office/officeart/2005/8/layout/hProcess11"/>
    <dgm:cxn modelId="{B6AF1D92-848E-4D32-8057-21168A22807F}" type="presParOf" srcId="{0E78ECA7-8CCF-4472-BB12-15B23C725F30}" destId="{07ECDC0C-5F68-4D1F-BA23-AA1733B45166}" srcOrd="1" destOrd="0" presId="urn:microsoft.com/office/officeart/2005/8/layout/hProcess11"/>
    <dgm:cxn modelId="{47ED578D-B59A-459D-B758-49CBEEDB6928}" type="presParOf" srcId="{0E78ECA7-8CCF-4472-BB12-15B23C725F30}" destId="{E3484D3E-07B7-4CE2-8FD2-76FBE69909C0}" srcOrd="2" destOrd="0" presId="urn:microsoft.com/office/officeart/2005/8/layout/hProcess11"/>
    <dgm:cxn modelId="{46CF29E8-3AD2-483C-93A6-0F4075E780EA}" type="presParOf" srcId="{F80B9E1D-EDA6-488D-9B60-9CF8CCBFC09E}" destId="{B3DA1E52-41BF-401A-9680-7F7626A4817E}" srcOrd="3" destOrd="0" presId="urn:microsoft.com/office/officeart/2005/8/layout/hProcess11"/>
    <dgm:cxn modelId="{BC3260F7-7BE1-4CC7-B9CD-EC126F30491A}" type="presParOf" srcId="{F80B9E1D-EDA6-488D-9B60-9CF8CCBFC09E}" destId="{D9F0C100-4F44-4776-98EE-ED397F3B8A19}" srcOrd="4" destOrd="0" presId="urn:microsoft.com/office/officeart/2005/8/layout/hProcess11"/>
    <dgm:cxn modelId="{A7737685-04D8-4BD5-92BC-6A545CDD7064}" type="presParOf" srcId="{D9F0C100-4F44-4776-98EE-ED397F3B8A19}" destId="{73B2D778-1164-40E4-9899-7D74DD3F6CA3}" srcOrd="0" destOrd="0" presId="urn:microsoft.com/office/officeart/2005/8/layout/hProcess11"/>
    <dgm:cxn modelId="{1949AD92-0BEB-4A42-BBA1-49B18D80EC2D}" type="presParOf" srcId="{D9F0C100-4F44-4776-98EE-ED397F3B8A19}" destId="{5245AD78-0C26-407A-AD32-2CF27D7A07B2}" srcOrd="1" destOrd="0" presId="urn:microsoft.com/office/officeart/2005/8/layout/hProcess11"/>
    <dgm:cxn modelId="{EF2436C8-0781-4558-BF8D-E27188F2F2B1}" type="presParOf" srcId="{D9F0C100-4F44-4776-98EE-ED397F3B8A19}" destId="{2E15762F-607B-47F4-8FC7-CBD070133B1F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B9D14C0-E487-440C-AC9A-084EBCA0480D}" type="doc">
      <dgm:prSet loTypeId="urn:microsoft.com/office/officeart/2005/8/layout/hList9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en-US"/>
        </a:p>
      </dgm:t>
    </dgm:pt>
    <dgm:pt modelId="{EF05F49A-6B0B-4264-995E-7C4BCF902BC3}">
      <dgm:prSet phldrT="[Text]"/>
      <dgm:spPr/>
      <dgm:t>
        <a:bodyPr/>
        <a:lstStyle/>
        <a:p>
          <a:r>
            <a:rPr lang="en-US" dirty="0" smtClean="0"/>
            <a:t>Almost 100%</a:t>
          </a:r>
          <a:endParaRPr lang="en-US" dirty="0"/>
        </a:p>
      </dgm:t>
    </dgm:pt>
    <dgm:pt modelId="{ABFB162B-E97E-4A2D-A0DC-F269A943AAA9}" type="parTrans" cxnId="{65195071-BDE0-4C42-BB76-81583CD8E37E}">
      <dgm:prSet/>
      <dgm:spPr/>
      <dgm:t>
        <a:bodyPr/>
        <a:lstStyle/>
        <a:p>
          <a:endParaRPr lang="en-US"/>
        </a:p>
      </dgm:t>
    </dgm:pt>
    <dgm:pt modelId="{8B59B34E-7F4A-41BD-A1B2-2B34C4880B8F}" type="sibTrans" cxnId="{65195071-BDE0-4C42-BB76-81583CD8E37E}">
      <dgm:prSet/>
      <dgm:spPr/>
      <dgm:t>
        <a:bodyPr/>
        <a:lstStyle/>
        <a:p>
          <a:endParaRPr lang="en-US"/>
        </a:p>
      </dgm:t>
    </dgm:pt>
    <dgm:pt modelId="{6E61B9D0-DC17-4528-9110-5A525E997191}">
      <dgm:prSet phldrT="[Text]"/>
      <dgm:spPr/>
      <dgm:t>
        <a:bodyPr/>
        <a:lstStyle/>
        <a:p>
          <a:r>
            <a:rPr lang="en-US" dirty="0" smtClean="0"/>
            <a:t>2+ medical problems</a:t>
          </a:r>
          <a:endParaRPr lang="en-US" dirty="0"/>
        </a:p>
      </dgm:t>
    </dgm:pt>
    <dgm:pt modelId="{39DECD2C-16A2-4E29-BFF7-FB72F4D1C0E3}" type="parTrans" cxnId="{5E33AF97-2561-4DBC-A20C-FED0A6ADBDA2}">
      <dgm:prSet/>
      <dgm:spPr/>
      <dgm:t>
        <a:bodyPr/>
        <a:lstStyle/>
        <a:p>
          <a:endParaRPr lang="en-US"/>
        </a:p>
      </dgm:t>
    </dgm:pt>
    <dgm:pt modelId="{BD906BCB-59DC-45D8-BBB0-BD95B0061C47}" type="sibTrans" cxnId="{5E33AF97-2561-4DBC-A20C-FED0A6ADBDA2}">
      <dgm:prSet/>
      <dgm:spPr/>
      <dgm:t>
        <a:bodyPr/>
        <a:lstStyle/>
        <a:p>
          <a:endParaRPr lang="en-US"/>
        </a:p>
      </dgm:t>
    </dgm:pt>
    <dgm:pt modelId="{0FD5C7F6-78FD-4D75-83B5-A37014FF5C91}">
      <dgm:prSet phldrT="[Text]"/>
      <dgm:spPr/>
      <dgm:t>
        <a:bodyPr/>
        <a:lstStyle/>
        <a:p>
          <a:r>
            <a:rPr lang="en-US" dirty="0" smtClean="0"/>
            <a:t>Over 75%</a:t>
          </a:r>
          <a:endParaRPr lang="en-US" dirty="0"/>
        </a:p>
      </dgm:t>
    </dgm:pt>
    <dgm:pt modelId="{0328DF23-C430-4DF7-8C25-FB37F6F8D9CA}" type="parTrans" cxnId="{7246FF43-CD37-4964-A0DC-698678BE735B}">
      <dgm:prSet/>
      <dgm:spPr/>
      <dgm:t>
        <a:bodyPr/>
        <a:lstStyle/>
        <a:p>
          <a:endParaRPr lang="en-US"/>
        </a:p>
      </dgm:t>
    </dgm:pt>
    <dgm:pt modelId="{8BB19309-05B2-4582-A39C-9CF410F3EB66}" type="sibTrans" cxnId="{7246FF43-CD37-4964-A0DC-698678BE735B}">
      <dgm:prSet/>
      <dgm:spPr/>
      <dgm:t>
        <a:bodyPr/>
        <a:lstStyle/>
        <a:p>
          <a:endParaRPr lang="en-US"/>
        </a:p>
      </dgm:t>
    </dgm:pt>
    <dgm:pt modelId="{C8A908F8-4ADC-4530-A44C-F71FE29D64D8}">
      <dgm:prSet phldrT="[Text]"/>
      <dgm:spPr/>
      <dgm:t>
        <a:bodyPr/>
        <a:lstStyle/>
        <a:p>
          <a:r>
            <a:rPr lang="en-US" dirty="0" smtClean="0"/>
            <a:t>5+ medical problems</a:t>
          </a:r>
          <a:endParaRPr lang="en-US" dirty="0"/>
        </a:p>
      </dgm:t>
    </dgm:pt>
    <dgm:pt modelId="{F1BDA093-FCDC-42D4-A42C-D40FA818C514}" type="parTrans" cxnId="{59905D2F-77CC-46B1-BD6B-C114911458F2}">
      <dgm:prSet/>
      <dgm:spPr/>
      <dgm:t>
        <a:bodyPr/>
        <a:lstStyle/>
        <a:p>
          <a:endParaRPr lang="en-US"/>
        </a:p>
      </dgm:t>
    </dgm:pt>
    <dgm:pt modelId="{932AD85A-CE06-4644-A31C-B46CA4042848}" type="sibTrans" cxnId="{59905D2F-77CC-46B1-BD6B-C114911458F2}">
      <dgm:prSet/>
      <dgm:spPr/>
      <dgm:t>
        <a:bodyPr/>
        <a:lstStyle/>
        <a:p>
          <a:endParaRPr lang="en-US"/>
        </a:p>
      </dgm:t>
    </dgm:pt>
    <dgm:pt modelId="{EBCC3B5F-C2E9-467D-82E7-9A63617B8C65}">
      <dgm:prSet/>
      <dgm:spPr/>
      <dgm:t>
        <a:bodyPr/>
        <a:lstStyle/>
        <a:p>
          <a:r>
            <a:rPr lang="en-US" dirty="0" smtClean="0"/>
            <a:t>Almost 50%</a:t>
          </a:r>
          <a:endParaRPr lang="en-US" dirty="0"/>
        </a:p>
      </dgm:t>
    </dgm:pt>
    <dgm:pt modelId="{5E0D0531-5C6D-4809-A5C6-FEA1C684EE46}" type="parTrans" cxnId="{6B5CF78B-E1AD-4681-B59A-E93618CC3220}">
      <dgm:prSet/>
      <dgm:spPr/>
      <dgm:t>
        <a:bodyPr/>
        <a:lstStyle/>
        <a:p>
          <a:endParaRPr lang="en-US"/>
        </a:p>
      </dgm:t>
    </dgm:pt>
    <dgm:pt modelId="{72CB6AE8-C6EC-4496-8234-9054774E6E33}" type="sibTrans" cxnId="{6B5CF78B-E1AD-4681-B59A-E93618CC3220}">
      <dgm:prSet/>
      <dgm:spPr/>
      <dgm:t>
        <a:bodyPr/>
        <a:lstStyle/>
        <a:p>
          <a:endParaRPr lang="en-US"/>
        </a:p>
      </dgm:t>
    </dgm:pt>
    <dgm:pt modelId="{ADC3DAB0-19DC-457A-B2E6-83C9CB4507DB}">
      <dgm:prSet/>
      <dgm:spPr/>
      <dgm:t>
        <a:bodyPr/>
        <a:lstStyle/>
        <a:p>
          <a:r>
            <a:rPr lang="en-US" dirty="0" smtClean="0"/>
            <a:t>10+ medical problems</a:t>
          </a:r>
          <a:endParaRPr lang="en-US" dirty="0"/>
        </a:p>
      </dgm:t>
    </dgm:pt>
    <dgm:pt modelId="{471EDF8B-3812-47B3-8943-16B08818A9EC}" type="parTrans" cxnId="{7ED87209-5E9E-411D-9935-58142BC7C81A}">
      <dgm:prSet/>
      <dgm:spPr/>
      <dgm:t>
        <a:bodyPr/>
        <a:lstStyle/>
        <a:p>
          <a:endParaRPr lang="en-US"/>
        </a:p>
      </dgm:t>
    </dgm:pt>
    <dgm:pt modelId="{D3D7EC0A-196A-4144-AA8F-55A8FD63D07F}" type="sibTrans" cxnId="{7ED87209-5E9E-411D-9935-58142BC7C81A}">
      <dgm:prSet/>
      <dgm:spPr/>
      <dgm:t>
        <a:bodyPr/>
        <a:lstStyle/>
        <a:p>
          <a:endParaRPr lang="en-US"/>
        </a:p>
      </dgm:t>
    </dgm:pt>
    <dgm:pt modelId="{B370A83D-DB9A-489B-B7DE-F966025BDD62}" type="pres">
      <dgm:prSet presAssocID="{9B9D14C0-E487-440C-AC9A-084EBCA0480D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38137A1C-F8DD-4DBB-9173-6C4641F53A10}" type="pres">
      <dgm:prSet presAssocID="{EF05F49A-6B0B-4264-995E-7C4BCF902BC3}" presName="posSpace" presStyleCnt="0"/>
      <dgm:spPr/>
      <dgm:t>
        <a:bodyPr/>
        <a:lstStyle/>
        <a:p>
          <a:endParaRPr lang="en-US"/>
        </a:p>
      </dgm:t>
    </dgm:pt>
    <dgm:pt modelId="{37FC74E4-978D-46A6-A1AF-B8D18FC89791}" type="pres">
      <dgm:prSet presAssocID="{EF05F49A-6B0B-4264-995E-7C4BCF902BC3}" presName="vertFlow" presStyleCnt="0"/>
      <dgm:spPr/>
      <dgm:t>
        <a:bodyPr/>
        <a:lstStyle/>
        <a:p>
          <a:endParaRPr lang="en-US"/>
        </a:p>
      </dgm:t>
    </dgm:pt>
    <dgm:pt modelId="{9B454A43-96DF-44FE-B2E8-CAD0211728D3}" type="pres">
      <dgm:prSet presAssocID="{EF05F49A-6B0B-4264-995E-7C4BCF902BC3}" presName="topSpace" presStyleCnt="0"/>
      <dgm:spPr/>
      <dgm:t>
        <a:bodyPr/>
        <a:lstStyle/>
        <a:p>
          <a:endParaRPr lang="en-US"/>
        </a:p>
      </dgm:t>
    </dgm:pt>
    <dgm:pt modelId="{9FBE8CAB-EADD-4849-B3C8-C2F465AD854C}" type="pres">
      <dgm:prSet presAssocID="{EF05F49A-6B0B-4264-995E-7C4BCF902BC3}" presName="firstComp" presStyleCnt="0"/>
      <dgm:spPr/>
      <dgm:t>
        <a:bodyPr/>
        <a:lstStyle/>
        <a:p>
          <a:endParaRPr lang="en-US"/>
        </a:p>
      </dgm:t>
    </dgm:pt>
    <dgm:pt modelId="{B08FC600-A6FF-40EF-91E9-73FA42F0C6E7}" type="pres">
      <dgm:prSet presAssocID="{EF05F49A-6B0B-4264-995E-7C4BCF902BC3}" presName="firstChild" presStyleLbl="bgAccFollowNode1" presStyleIdx="0" presStyleCnt="3"/>
      <dgm:spPr/>
      <dgm:t>
        <a:bodyPr/>
        <a:lstStyle/>
        <a:p>
          <a:endParaRPr lang="en-US"/>
        </a:p>
      </dgm:t>
    </dgm:pt>
    <dgm:pt modelId="{3EFBCAE3-1CAE-4E25-9A33-9D199B187ED3}" type="pres">
      <dgm:prSet presAssocID="{EF05F49A-6B0B-4264-995E-7C4BCF902BC3}" presName="firstChildTx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39EB8B-87C5-462B-9026-A2AB4EAD8589}" type="pres">
      <dgm:prSet presAssocID="{EF05F49A-6B0B-4264-995E-7C4BCF902BC3}" presName="negSpace" presStyleCnt="0"/>
      <dgm:spPr/>
      <dgm:t>
        <a:bodyPr/>
        <a:lstStyle/>
        <a:p>
          <a:endParaRPr lang="en-US"/>
        </a:p>
      </dgm:t>
    </dgm:pt>
    <dgm:pt modelId="{46CF9E5E-3918-4390-956C-42016BDEC10B}" type="pres">
      <dgm:prSet presAssocID="{EF05F49A-6B0B-4264-995E-7C4BCF902BC3}" presName="circle" presStyleLbl="node1" presStyleIdx="0" presStyleCnt="3"/>
      <dgm:spPr/>
      <dgm:t>
        <a:bodyPr/>
        <a:lstStyle/>
        <a:p>
          <a:endParaRPr lang="en-US"/>
        </a:p>
      </dgm:t>
    </dgm:pt>
    <dgm:pt modelId="{A6ACEF13-6ED1-41A2-8AF2-80DC297F8BF8}" type="pres">
      <dgm:prSet presAssocID="{8B59B34E-7F4A-41BD-A1B2-2B34C4880B8F}" presName="transSpace" presStyleCnt="0"/>
      <dgm:spPr/>
      <dgm:t>
        <a:bodyPr/>
        <a:lstStyle/>
        <a:p>
          <a:endParaRPr lang="en-US"/>
        </a:p>
      </dgm:t>
    </dgm:pt>
    <dgm:pt modelId="{E6897CBA-9C3C-4DE3-9141-65F9D6078029}" type="pres">
      <dgm:prSet presAssocID="{0FD5C7F6-78FD-4D75-83B5-A37014FF5C91}" presName="posSpace" presStyleCnt="0"/>
      <dgm:spPr/>
      <dgm:t>
        <a:bodyPr/>
        <a:lstStyle/>
        <a:p>
          <a:endParaRPr lang="en-US"/>
        </a:p>
      </dgm:t>
    </dgm:pt>
    <dgm:pt modelId="{F4B820EF-7996-485F-AD57-6CE865FF490D}" type="pres">
      <dgm:prSet presAssocID="{0FD5C7F6-78FD-4D75-83B5-A37014FF5C91}" presName="vertFlow" presStyleCnt="0"/>
      <dgm:spPr/>
      <dgm:t>
        <a:bodyPr/>
        <a:lstStyle/>
        <a:p>
          <a:endParaRPr lang="en-US"/>
        </a:p>
      </dgm:t>
    </dgm:pt>
    <dgm:pt modelId="{F810A481-AD70-4B3D-A937-8BA364305DC4}" type="pres">
      <dgm:prSet presAssocID="{0FD5C7F6-78FD-4D75-83B5-A37014FF5C91}" presName="topSpace" presStyleCnt="0"/>
      <dgm:spPr/>
      <dgm:t>
        <a:bodyPr/>
        <a:lstStyle/>
        <a:p>
          <a:endParaRPr lang="en-US"/>
        </a:p>
      </dgm:t>
    </dgm:pt>
    <dgm:pt modelId="{9480751A-C7E8-410D-B718-566C6D6A02FA}" type="pres">
      <dgm:prSet presAssocID="{0FD5C7F6-78FD-4D75-83B5-A37014FF5C91}" presName="firstComp" presStyleCnt="0"/>
      <dgm:spPr/>
      <dgm:t>
        <a:bodyPr/>
        <a:lstStyle/>
        <a:p>
          <a:endParaRPr lang="en-US"/>
        </a:p>
      </dgm:t>
    </dgm:pt>
    <dgm:pt modelId="{9509BF4F-E93D-423C-B3C2-D512FFDF37F0}" type="pres">
      <dgm:prSet presAssocID="{0FD5C7F6-78FD-4D75-83B5-A37014FF5C91}" presName="firstChild" presStyleLbl="bgAccFollowNode1" presStyleIdx="1" presStyleCnt="3"/>
      <dgm:spPr/>
      <dgm:t>
        <a:bodyPr/>
        <a:lstStyle/>
        <a:p>
          <a:endParaRPr lang="en-US"/>
        </a:p>
      </dgm:t>
    </dgm:pt>
    <dgm:pt modelId="{50C49545-E946-410F-AEBA-8904AE541E76}" type="pres">
      <dgm:prSet presAssocID="{0FD5C7F6-78FD-4D75-83B5-A37014FF5C91}" presName="firstChildTx" presStyleLbl="b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7DE631-49BC-4803-A3E4-88E52D5B7FB9}" type="pres">
      <dgm:prSet presAssocID="{0FD5C7F6-78FD-4D75-83B5-A37014FF5C91}" presName="negSpace" presStyleCnt="0"/>
      <dgm:spPr/>
      <dgm:t>
        <a:bodyPr/>
        <a:lstStyle/>
        <a:p>
          <a:endParaRPr lang="en-US"/>
        </a:p>
      </dgm:t>
    </dgm:pt>
    <dgm:pt modelId="{39BFC259-2218-43BF-9F39-1DB30735D8A5}" type="pres">
      <dgm:prSet presAssocID="{0FD5C7F6-78FD-4D75-83B5-A37014FF5C91}" presName="circle" presStyleLbl="node1" presStyleIdx="1" presStyleCnt="3"/>
      <dgm:spPr/>
      <dgm:t>
        <a:bodyPr/>
        <a:lstStyle/>
        <a:p>
          <a:endParaRPr lang="en-US"/>
        </a:p>
      </dgm:t>
    </dgm:pt>
    <dgm:pt modelId="{F2092B95-7BF3-429B-8E53-700292BBD258}" type="pres">
      <dgm:prSet presAssocID="{8BB19309-05B2-4582-A39C-9CF410F3EB66}" presName="transSpace" presStyleCnt="0"/>
      <dgm:spPr/>
      <dgm:t>
        <a:bodyPr/>
        <a:lstStyle/>
        <a:p>
          <a:endParaRPr lang="en-US"/>
        </a:p>
      </dgm:t>
    </dgm:pt>
    <dgm:pt modelId="{632E7F4A-62A2-460F-B659-A21A4135622D}" type="pres">
      <dgm:prSet presAssocID="{EBCC3B5F-C2E9-467D-82E7-9A63617B8C65}" presName="posSpace" presStyleCnt="0"/>
      <dgm:spPr/>
      <dgm:t>
        <a:bodyPr/>
        <a:lstStyle/>
        <a:p>
          <a:endParaRPr lang="en-US"/>
        </a:p>
      </dgm:t>
    </dgm:pt>
    <dgm:pt modelId="{982CFA7D-E2E6-42BC-96F9-EBF4A7116AE4}" type="pres">
      <dgm:prSet presAssocID="{EBCC3B5F-C2E9-467D-82E7-9A63617B8C65}" presName="vertFlow" presStyleCnt="0"/>
      <dgm:spPr/>
      <dgm:t>
        <a:bodyPr/>
        <a:lstStyle/>
        <a:p>
          <a:endParaRPr lang="en-US"/>
        </a:p>
      </dgm:t>
    </dgm:pt>
    <dgm:pt modelId="{A9334D18-A945-4344-830B-BC8B3D1CE104}" type="pres">
      <dgm:prSet presAssocID="{EBCC3B5F-C2E9-467D-82E7-9A63617B8C65}" presName="topSpace" presStyleCnt="0"/>
      <dgm:spPr/>
      <dgm:t>
        <a:bodyPr/>
        <a:lstStyle/>
        <a:p>
          <a:endParaRPr lang="en-US"/>
        </a:p>
      </dgm:t>
    </dgm:pt>
    <dgm:pt modelId="{4A16E8D4-DB37-4313-9AAD-17675F754821}" type="pres">
      <dgm:prSet presAssocID="{EBCC3B5F-C2E9-467D-82E7-9A63617B8C65}" presName="firstComp" presStyleCnt="0"/>
      <dgm:spPr/>
      <dgm:t>
        <a:bodyPr/>
        <a:lstStyle/>
        <a:p>
          <a:endParaRPr lang="en-US"/>
        </a:p>
      </dgm:t>
    </dgm:pt>
    <dgm:pt modelId="{AEC11663-847A-4323-86A4-6727D155AB1F}" type="pres">
      <dgm:prSet presAssocID="{EBCC3B5F-C2E9-467D-82E7-9A63617B8C65}" presName="firstChild" presStyleLbl="bgAccFollowNode1" presStyleIdx="2" presStyleCnt="3"/>
      <dgm:spPr/>
      <dgm:t>
        <a:bodyPr/>
        <a:lstStyle/>
        <a:p>
          <a:endParaRPr lang="en-US"/>
        </a:p>
      </dgm:t>
    </dgm:pt>
    <dgm:pt modelId="{26B55174-8870-44BA-9B2F-BB467F612CB6}" type="pres">
      <dgm:prSet presAssocID="{EBCC3B5F-C2E9-467D-82E7-9A63617B8C65}" presName="firstChildTx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BC6A70-818B-4B26-9B58-1505DFE8ECAE}" type="pres">
      <dgm:prSet presAssocID="{EBCC3B5F-C2E9-467D-82E7-9A63617B8C65}" presName="negSpace" presStyleCnt="0"/>
      <dgm:spPr/>
      <dgm:t>
        <a:bodyPr/>
        <a:lstStyle/>
        <a:p>
          <a:endParaRPr lang="en-US"/>
        </a:p>
      </dgm:t>
    </dgm:pt>
    <dgm:pt modelId="{361659EE-C504-4119-8C51-AC32E5080A8E}" type="pres">
      <dgm:prSet presAssocID="{EBCC3B5F-C2E9-467D-82E7-9A63617B8C65}" presName="circle" presStyleLbl="node1" presStyleIdx="2" presStyleCnt="3"/>
      <dgm:spPr/>
      <dgm:t>
        <a:bodyPr/>
        <a:lstStyle/>
        <a:p>
          <a:endParaRPr lang="en-US"/>
        </a:p>
      </dgm:t>
    </dgm:pt>
  </dgm:ptLst>
  <dgm:cxnLst>
    <dgm:cxn modelId="{5E33AF97-2561-4DBC-A20C-FED0A6ADBDA2}" srcId="{EF05F49A-6B0B-4264-995E-7C4BCF902BC3}" destId="{6E61B9D0-DC17-4528-9110-5A525E997191}" srcOrd="0" destOrd="0" parTransId="{39DECD2C-16A2-4E29-BFF7-FB72F4D1C0E3}" sibTransId="{BD906BCB-59DC-45D8-BBB0-BD95B0061C47}"/>
    <dgm:cxn modelId="{C55FF76E-1688-4A8F-BD2A-82D4C5BA59AE}" type="presOf" srcId="{ADC3DAB0-19DC-457A-B2E6-83C9CB4507DB}" destId="{AEC11663-847A-4323-86A4-6727D155AB1F}" srcOrd="0" destOrd="0" presId="urn:microsoft.com/office/officeart/2005/8/layout/hList9"/>
    <dgm:cxn modelId="{C650C14C-C6BC-4F49-916E-5B287E0CE6B8}" type="presOf" srcId="{6E61B9D0-DC17-4528-9110-5A525E997191}" destId="{B08FC600-A6FF-40EF-91E9-73FA42F0C6E7}" srcOrd="0" destOrd="0" presId="urn:microsoft.com/office/officeart/2005/8/layout/hList9"/>
    <dgm:cxn modelId="{B25182FB-CA52-4458-9943-DE18E6331628}" type="presOf" srcId="{C8A908F8-4ADC-4530-A44C-F71FE29D64D8}" destId="{50C49545-E946-410F-AEBA-8904AE541E76}" srcOrd="1" destOrd="0" presId="urn:microsoft.com/office/officeart/2005/8/layout/hList9"/>
    <dgm:cxn modelId="{7AF631A9-2692-49CD-A6A1-4DFDC6B69A08}" type="presOf" srcId="{ADC3DAB0-19DC-457A-B2E6-83C9CB4507DB}" destId="{26B55174-8870-44BA-9B2F-BB467F612CB6}" srcOrd="1" destOrd="0" presId="urn:microsoft.com/office/officeart/2005/8/layout/hList9"/>
    <dgm:cxn modelId="{7ED87209-5E9E-411D-9935-58142BC7C81A}" srcId="{EBCC3B5F-C2E9-467D-82E7-9A63617B8C65}" destId="{ADC3DAB0-19DC-457A-B2E6-83C9CB4507DB}" srcOrd="0" destOrd="0" parTransId="{471EDF8B-3812-47B3-8943-16B08818A9EC}" sibTransId="{D3D7EC0A-196A-4144-AA8F-55A8FD63D07F}"/>
    <dgm:cxn modelId="{62D50E7D-1F5B-4AE3-8AD9-54EC1C439B97}" type="presOf" srcId="{EBCC3B5F-C2E9-467D-82E7-9A63617B8C65}" destId="{361659EE-C504-4119-8C51-AC32E5080A8E}" srcOrd="0" destOrd="0" presId="urn:microsoft.com/office/officeart/2005/8/layout/hList9"/>
    <dgm:cxn modelId="{F9E47025-5664-4F65-B932-44C9AFD47F14}" type="presOf" srcId="{9B9D14C0-E487-440C-AC9A-084EBCA0480D}" destId="{B370A83D-DB9A-489B-B7DE-F966025BDD62}" srcOrd="0" destOrd="0" presId="urn:microsoft.com/office/officeart/2005/8/layout/hList9"/>
    <dgm:cxn modelId="{7246FF43-CD37-4964-A0DC-698678BE735B}" srcId="{9B9D14C0-E487-440C-AC9A-084EBCA0480D}" destId="{0FD5C7F6-78FD-4D75-83B5-A37014FF5C91}" srcOrd="1" destOrd="0" parTransId="{0328DF23-C430-4DF7-8C25-FB37F6F8D9CA}" sibTransId="{8BB19309-05B2-4582-A39C-9CF410F3EB66}"/>
    <dgm:cxn modelId="{38ED1507-78C8-41DA-AF3B-FB729DCF72FF}" type="presOf" srcId="{C8A908F8-4ADC-4530-A44C-F71FE29D64D8}" destId="{9509BF4F-E93D-423C-B3C2-D512FFDF37F0}" srcOrd="0" destOrd="0" presId="urn:microsoft.com/office/officeart/2005/8/layout/hList9"/>
    <dgm:cxn modelId="{9E579573-A787-44B9-93DE-F1C3F0DC4FA5}" type="presOf" srcId="{6E61B9D0-DC17-4528-9110-5A525E997191}" destId="{3EFBCAE3-1CAE-4E25-9A33-9D199B187ED3}" srcOrd="1" destOrd="0" presId="urn:microsoft.com/office/officeart/2005/8/layout/hList9"/>
    <dgm:cxn modelId="{65195071-BDE0-4C42-BB76-81583CD8E37E}" srcId="{9B9D14C0-E487-440C-AC9A-084EBCA0480D}" destId="{EF05F49A-6B0B-4264-995E-7C4BCF902BC3}" srcOrd="0" destOrd="0" parTransId="{ABFB162B-E97E-4A2D-A0DC-F269A943AAA9}" sibTransId="{8B59B34E-7F4A-41BD-A1B2-2B34C4880B8F}"/>
    <dgm:cxn modelId="{928C0D78-2EB6-4C25-BD73-563C0447ACF9}" type="presOf" srcId="{EF05F49A-6B0B-4264-995E-7C4BCF902BC3}" destId="{46CF9E5E-3918-4390-956C-42016BDEC10B}" srcOrd="0" destOrd="0" presId="urn:microsoft.com/office/officeart/2005/8/layout/hList9"/>
    <dgm:cxn modelId="{59905D2F-77CC-46B1-BD6B-C114911458F2}" srcId="{0FD5C7F6-78FD-4D75-83B5-A37014FF5C91}" destId="{C8A908F8-4ADC-4530-A44C-F71FE29D64D8}" srcOrd="0" destOrd="0" parTransId="{F1BDA093-FCDC-42D4-A42C-D40FA818C514}" sibTransId="{932AD85A-CE06-4644-A31C-B46CA4042848}"/>
    <dgm:cxn modelId="{E64DF4CB-6E5C-4C1A-8695-0BCE42C9F004}" type="presOf" srcId="{0FD5C7F6-78FD-4D75-83B5-A37014FF5C91}" destId="{39BFC259-2218-43BF-9F39-1DB30735D8A5}" srcOrd="0" destOrd="0" presId="urn:microsoft.com/office/officeart/2005/8/layout/hList9"/>
    <dgm:cxn modelId="{6B5CF78B-E1AD-4681-B59A-E93618CC3220}" srcId="{9B9D14C0-E487-440C-AC9A-084EBCA0480D}" destId="{EBCC3B5F-C2E9-467D-82E7-9A63617B8C65}" srcOrd="2" destOrd="0" parTransId="{5E0D0531-5C6D-4809-A5C6-FEA1C684EE46}" sibTransId="{72CB6AE8-C6EC-4496-8234-9054774E6E33}"/>
    <dgm:cxn modelId="{5FABAF9C-9611-413E-A95A-394AB527930B}" type="presParOf" srcId="{B370A83D-DB9A-489B-B7DE-F966025BDD62}" destId="{38137A1C-F8DD-4DBB-9173-6C4641F53A10}" srcOrd="0" destOrd="0" presId="urn:microsoft.com/office/officeart/2005/8/layout/hList9"/>
    <dgm:cxn modelId="{D9B88AFF-18BB-4804-B642-B76DFEC18D5D}" type="presParOf" srcId="{B370A83D-DB9A-489B-B7DE-F966025BDD62}" destId="{37FC74E4-978D-46A6-A1AF-B8D18FC89791}" srcOrd="1" destOrd="0" presId="urn:microsoft.com/office/officeart/2005/8/layout/hList9"/>
    <dgm:cxn modelId="{6107523F-183A-4D94-8FC4-DE4972AF77BB}" type="presParOf" srcId="{37FC74E4-978D-46A6-A1AF-B8D18FC89791}" destId="{9B454A43-96DF-44FE-B2E8-CAD0211728D3}" srcOrd="0" destOrd="0" presId="urn:microsoft.com/office/officeart/2005/8/layout/hList9"/>
    <dgm:cxn modelId="{8EF5A7C5-8D24-4792-B7A9-D6257D0AB026}" type="presParOf" srcId="{37FC74E4-978D-46A6-A1AF-B8D18FC89791}" destId="{9FBE8CAB-EADD-4849-B3C8-C2F465AD854C}" srcOrd="1" destOrd="0" presId="urn:microsoft.com/office/officeart/2005/8/layout/hList9"/>
    <dgm:cxn modelId="{3231EA34-C365-440B-892F-5EDAA55388EA}" type="presParOf" srcId="{9FBE8CAB-EADD-4849-B3C8-C2F465AD854C}" destId="{B08FC600-A6FF-40EF-91E9-73FA42F0C6E7}" srcOrd="0" destOrd="0" presId="urn:microsoft.com/office/officeart/2005/8/layout/hList9"/>
    <dgm:cxn modelId="{8C321D78-AF43-45B6-BE91-9F49224F2305}" type="presParOf" srcId="{9FBE8CAB-EADD-4849-B3C8-C2F465AD854C}" destId="{3EFBCAE3-1CAE-4E25-9A33-9D199B187ED3}" srcOrd="1" destOrd="0" presId="urn:microsoft.com/office/officeart/2005/8/layout/hList9"/>
    <dgm:cxn modelId="{E17E7B18-9053-4BF5-8854-900B9AA31783}" type="presParOf" srcId="{B370A83D-DB9A-489B-B7DE-F966025BDD62}" destId="{DB39EB8B-87C5-462B-9026-A2AB4EAD8589}" srcOrd="2" destOrd="0" presId="urn:microsoft.com/office/officeart/2005/8/layout/hList9"/>
    <dgm:cxn modelId="{A710292B-E577-4144-BC36-56B310E52D0C}" type="presParOf" srcId="{B370A83D-DB9A-489B-B7DE-F966025BDD62}" destId="{46CF9E5E-3918-4390-956C-42016BDEC10B}" srcOrd="3" destOrd="0" presId="urn:microsoft.com/office/officeart/2005/8/layout/hList9"/>
    <dgm:cxn modelId="{EC90E177-3542-4182-A87F-CE0F89FCD93C}" type="presParOf" srcId="{B370A83D-DB9A-489B-B7DE-F966025BDD62}" destId="{A6ACEF13-6ED1-41A2-8AF2-80DC297F8BF8}" srcOrd="4" destOrd="0" presId="urn:microsoft.com/office/officeart/2005/8/layout/hList9"/>
    <dgm:cxn modelId="{3A2E6751-EF87-42C4-8077-6ED2387FD03C}" type="presParOf" srcId="{B370A83D-DB9A-489B-B7DE-F966025BDD62}" destId="{E6897CBA-9C3C-4DE3-9141-65F9D6078029}" srcOrd="5" destOrd="0" presId="urn:microsoft.com/office/officeart/2005/8/layout/hList9"/>
    <dgm:cxn modelId="{94C9C6CC-AC02-47A6-B0EB-D5278359271D}" type="presParOf" srcId="{B370A83D-DB9A-489B-B7DE-F966025BDD62}" destId="{F4B820EF-7996-485F-AD57-6CE865FF490D}" srcOrd="6" destOrd="0" presId="urn:microsoft.com/office/officeart/2005/8/layout/hList9"/>
    <dgm:cxn modelId="{D35D622D-7BCD-49D2-AE67-B66E402D7B15}" type="presParOf" srcId="{F4B820EF-7996-485F-AD57-6CE865FF490D}" destId="{F810A481-AD70-4B3D-A937-8BA364305DC4}" srcOrd="0" destOrd="0" presId="urn:microsoft.com/office/officeart/2005/8/layout/hList9"/>
    <dgm:cxn modelId="{77EC41A0-50EA-4205-896E-DEA5BE648028}" type="presParOf" srcId="{F4B820EF-7996-485F-AD57-6CE865FF490D}" destId="{9480751A-C7E8-410D-B718-566C6D6A02FA}" srcOrd="1" destOrd="0" presId="urn:microsoft.com/office/officeart/2005/8/layout/hList9"/>
    <dgm:cxn modelId="{AB25AFA3-4BB5-4879-88AE-8ADF192CC163}" type="presParOf" srcId="{9480751A-C7E8-410D-B718-566C6D6A02FA}" destId="{9509BF4F-E93D-423C-B3C2-D512FFDF37F0}" srcOrd="0" destOrd="0" presId="urn:microsoft.com/office/officeart/2005/8/layout/hList9"/>
    <dgm:cxn modelId="{94F1E8BC-6C65-40CA-983A-06176C968A47}" type="presParOf" srcId="{9480751A-C7E8-410D-B718-566C6D6A02FA}" destId="{50C49545-E946-410F-AEBA-8904AE541E76}" srcOrd="1" destOrd="0" presId="urn:microsoft.com/office/officeart/2005/8/layout/hList9"/>
    <dgm:cxn modelId="{BE807DEB-2FA6-47C1-B495-5CFF7A7BB70A}" type="presParOf" srcId="{B370A83D-DB9A-489B-B7DE-F966025BDD62}" destId="{867DE631-49BC-4803-A3E4-88E52D5B7FB9}" srcOrd="7" destOrd="0" presId="urn:microsoft.com/office/officeart/2005/8/layout/hList9"/>
    <dgm:cxn modelId="{EE2B4551-F37D-4F5B-B107-86C056F27132}" type="presParOf" srcId="{B370A83D-DB9A-489B-B7DE-F966025BDD62}" destId="{39BFC259-2218-43BF-9F39-1DB30735D8A5}" srcOrd="8" destOrd="0" presId="urn:microsoft.com/office/officeart/2005/8/layout/hList9"/>
    <dgm:cxn modelId="{ADC16A3A-BDD0-4984-A2EA-2966CE3F8D7F}" type="presParOf" srcId="{B370A83D-DB9A-489B-B7DE-F966025BDD62}" destId="{F2092B95-7BF3-429B-8E53-700292BBD258}" srcOrd="9" destOrd="0" presId="urn:microsoft.com/office/officeart/2005/8/layout/hList9"/>
    <dgm:cxn modelId="{01279AB7-498C-4203-BB67-75BB2F552F07}" type="presParOf" srcId="{B370A83D-DB9A-489B-B7DE-F966025BDD62}" destId="{632E7F4A-62A2-460F-B659-A21A4135622D}" srcOrd="10" destOrd="0" presId="urn:microsoft.com/office/officeart/2005/8/layout/hList9"/>
    <dgm:cxn modelId="{880CA28D-DF47-4D32-899D-A188D0FC3B88}" type="presParOf" srcId="{B370A83D-DB9A-489B-B7DE-F966025BDD62}" destId="{982CFA7D-E2E6-42BC-96F9-EBF4A7116AE4}" srcOrd="11" destOrd="0" presId="urn:microsoft.com/office/officeart/2005/8/layout/hList9"/>
    <dgm:cxn modelId="{659B1BA1-9815-4E33-97BC-C91B735FD6DB}" type="presParOf" srcId="{982CFA7D-E2E6-42BC-96F9-EBF4A7116AE4}" destId="{A9334D18-A945-4344-830B-BC8B3D1CE104}" srcOrd="0" destOrd="0" presId="urn:microsoft.com/office/officeart/2005/8/layout/hList9"/>
    <dgm:cxn modelId="{6F8CDC44-1C86-437C-AE72-621AFEAEC84F}" type="presParOf" srcId="{982CFA7D-E2E6-42BC-96F9-EBF4A7116AE4}" destId="{4A16E8D4-DB37-4313-9AAD-17675F754821}" srcOrd="1" destOrd="0" presId="urn:microsoft.com/office/officeart/2005/8/layout/hList9"/>
    <dgm:cxn modelId="{C8EDDE61-8CFE-46A4-8E8A-D34BFAC9D7B9}" type="presParOf" srcId="{4A16E8D4-DB37-4313-9AAD-17675F754821}" destId="{AEC11663-847A-4323-86A4-6727D155AB1F}" srcOrd="0" destOrd="0" presId="urn:microsoft.com/office/officeart/2005/8/layout/hList9"/>
    <dgm:cxn modelId="{720D4009-D84E-4EB3-AE00-29DC23FC5734}" type="presParOf" srcId="{4A16E8D4-DB37-4313-9AAD-17675F754821}" destId="{26B55174-8870-44BA-9B2F-BB467F612CB6}" srcOrd="1" destOrd="0" presId="urn:microsoft.com/office/officeart/2005/8/layout/hList9"/>
    <dgm:cxn modelId="{85180B71-9FEB-4C74-914E-99A641555E6A}" type="presParOf" srcId="{B370A83D-DB9A-489B-B7DE-F966025BDD62}" destId="{8DBC6A70-818B-4B26-9B58-1505DFE8ECAE}" srcOrd="12" destOrd="0" presId="urn:microsoft.com/office/officeart/2005/8/layout/hList9"/>
    <dgm:cxn modelId="{90EA9FEE-79B4-49D8-9141-3AAC607CA51E}" type="presParOf" srcId="{B370A83D-DB9A-489B-B7DE-F966025BDD62}" destId="{361659EE-C504-4119-8C51-AC32E5080A8E}" srcOrd="13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4D727B9-4EF8-419E-ABDB-AA62C4750DB9}" type="doc">
      <dgm:prSet loTypeId="urn:microsoft.com/office/officeart/2008/layout/VerticalCurvedList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1F2EC01B-5A3C-48B8-8302-6F36D5F324B4}">
      <dgm:prSet phldrT="[Text]" custT="1"/>
      <dgm:spPr/>
      <dgm:t>
        <a:bodyPr/>
        <a:lstStyle/>
        <a:p>
          <a:r>
            <a:rPr lang="en-US" sz="2000" b="0" dirty="0" smtClean="0"/>
            <a:t>Reducing </a:t>
          </a:r>
          <a:r>
            <a:rPr lang="en-US" sz="2000" b="1" dirty="0" smtClean="0"/>
            <a:t>health problems</a:t>
          </a:r>
          <a:endParaRPr lang="en-US" sz="2000" b="1" dirty="0"/>
        </a:p>
      </dgm:t>
    </dgm:pt>
    <dgm:pt modelId="{1080208F-F78F-4FBE-94B1-F153EECEE5F3}" type="parTrans" cxnId="{F71F7DA4-3AD1-456D-AA01-7580434220D6}">
      <dgm:prSet/>
      <dgm:spPr/>
      <dgm:t>
        <a:bodyPr/>
        <a:lstStyle/>
        <a:p>
          <a:endParaRPr lang="en-US">
            <a:solidFill>
              <a:schemeClr val="tx2"/>
            </a:solidFill>
          </a:endParaRPr>
        </a:p>
      </dgm:t>
    </dgm:pt>
    <dgm:pt modelId="{8BFE3F28-8014-4DA5-A233-6785DFA86AF0}" type="sibTrans" cxnId="{F71F7DA4-3AD1-456D-AA01-7580434220D6}">
      <dgm:prSet/>
      <dgm:spPr/>
      <dgm:t>
        <a:bodyPr/>
        <a:lstStyle/>
        <a:p>
          <a:endParaRPr lang="en-US">
            <a:solidFill>
              <a:schemeClr val="tx2"/>
            </a:solidFill>
          </a:endParaRPr>
        </a:p>
      </dgm:t>
    </dgm:pt>
    <dgm:pt modelId="{20059FA0-8CD0-4767-85C3-9CDF7C7E1705}">
      <dgm:prSet phldrT="[Text]" custT="1"/>
      <dgm:spPr/>
      <dgm:t>
        <a:bodyPr/>
        <a:lstStyle/>
        <a:p>
          <a:r>
            <a:rPr lang="en-US" sz="2000" b="0" dirty="0" smtClean="0"/>
            <a:t>Reducing </a:t>
          </a:r>
          <a:r>
            <a:rPr lang="en-US" sz="2000" b="1" dirty="0" smtClean="0"/>
            <a:t>bodily pain </a:t>
          </a:r>
          <a:r>
            <a:rPr lang="en-US" sz="2000" b="0" dirty="0" smtClean="0"/>
            <a:t>related to health problems</a:t>
          </a:r>
          <a:endParaRPr lang="en-US" sz="2000" b="0" dirty="0"/>
        </a:p>
      </dgm:t>
    </dgm:pt>
    <dgm:pt modelId="{4FB8B0F5-D310-4DB9-9643-F2FE9EEA44FF}" type="parTrans" cxnId="{B57B1B60-1DB4-483A-8DA3-2AC1ECC6D518}">
      <dgm:prSet/>
      <dgm:spPr/>
      <dgm:t>
        <a:bodyPr/>
        <a:lstStyle/>
        <a:p>
          <a:endParaRPr lang="en-US">
            <a:solidFill>
              <a:schemeClr val="tx2"/>
            </a:solidFill>
          </a:endParaRPr>
        </a:p>
      </dgm:t>
    </dgm:pt>
    <dgm:pt modelId="{59A7D13A-9487-44DE-9ADC-0B9EC1E4CE96}" type="sibTrans" cxnId="{B57B1B60-1DB4-483A-8DA3-2AC1ECC6D518}">
      <dgm:prSet/>
      <dgm:spPr/>
      <dgm:t>
        <a:bodyPr/>
        <a:lstStyle/>
        <a:p>
          <a:endParaRPr lang="en-US">
            <a:solidFill>
              <a:schemeClr val="tx2"/>
            </a:solidFill>
          </a:endParaRPr>
        </a:p>
      </dgm:t>
    </dgm:pt>
    <dgm:pt modelId="{BCEE517D-9C26-4CA2-9761-315D8BBD5DC2}">
      <dgm:prSet custT="1"/>
      <dgm:spPr/>
      <dgm:t>
        <a:bodyPr/>
        <a:lstStyle/>
        <a:p>
          <a:r>
            <a:rPr lang="en-US" sz="2000" b="0" dirty="0" smtClean="0"/>
            <a:t>Impacting the </a:t>
          </a:r>
          <a:r>
            <a:rPr lang="en-US" sz="2000" b="1" dirty="0" smtClean="0"/>
            <a:t>use of medications</a:t>
          </a:r>
        </a:p>
      </dgm:t>
    </dgm:pt>
    <dgm:pt modelId="{9D295CCF-311B-45A3-A63F-5A21AA59C1D1}" type="parTrans" cxnId="{E4425D49-3218-4925-A433-4D9A74722995}">
      <dgm:prSet/>
      <dgm:spPr/>
      <dgm:t>
        <a:bodyPr/>
        <a:lstStyle/>
        <a:p>
          <a:endParaRPr lang="en-US">
            <a:solidFill>
              <a:schemeClr val="tx2"/>
            </a:solidFill>
          </a:endParaRPr>
        </a:p>
      </dgm:t>
    </dgm:pt>
    <dgm:pt modelId="{3D5D2673-DDAA-4E2C-A572-5D4BD86FE843}" type="sibTrans" cxnId="{E4425D49-3218-4925-A433-4D9A74722995}">
      <dgm:prSet/>
      <dgm:spPr/>
      <dgm:t>
        <a:bodyPr/>
        <a:lstStyle/>
        <a:p>
          <a:endParaRPr lang="en-US">
            <a:solidFill>
              <a:schemeClr val="tx2"/>
            </a:solidFill>
          </a:endParaRPr>
        </a:p>
      </dgm:t>
    </dgm:pt>
    <dgm:pt modelId="{4F874930-D357-46DD-8F58-B775F1E44C3A}">
      <dgm:prSet custT="1"/>
      <dgm:spPr/>
      <dgm:t>
        <a:bodyPr/>
        <a:lstStyle/>
        <a:p>
          <a:r>
            <a:rPr lang="en-US" sz="2000" b="0" dirty="0" smtClean="0"/>
            <a:t>Shifting </a:t>
          </a:r>
          <a:r>
            <a:rPr lang="en-US" sz="2000" b="1" dirty="0" smtClean="0"/>
            <a:t>the locus of health care </a:t>
          </a:r>
          <a:r>
            <a:rPr lang="en-US" sz="2000" b="0" dirty="0" smtClean="0"/>
            <a:t>from ER and UC to outpatient primary care</a:t>
          </a:r>
        </a:p>
      </dgm:t>
    </dgm:pt>
    <dgm:pt modelId="{33632ACD-4CEC-4E80-9AC0-4DC25297509D}" type="parTrans" cxnId="{10095F7C-C77F-4F69-8E89-30282824B44F}">
      <dgm:prSet/>
      <dgm:spPr/>
      <dgm:t>
        <a:bodyPr/>
        <a:lstStyle/>
        <a:p>
          <a:endParaRPr lang="en-US">
            <a:solidFill>
              <a:schemeClr val="tx2"/>
            </a:solidFill>
          </a:endParaRPr>
        </a:p>
      </dgm:t>
    </dgm:pt>
    <dgm:pt modelId="{523226D0-84C9-465A-B202-8D89206F3FF6}" type="sibTrans" cxnId="{10095F7C-C77F-4F69-8E89-30282824B44F}">
      <dgm:prSet/>
      <dgm:spPr/>
      <dgm:t>
        <a:bodyPr/>
        <a:lstStyle/>
        <a:p>
          <a:endParaRPr lang="en-US">
            <a:solidFill>
              <a:schemeClr val="tx2"/>
            </a:solidFill>
          </a:endParaRPr>
        </a:p>
      </dgm:t>
    </dgm:pt>
    <dgm:pt modelId="{22678D28-4242-4A9E-B369-840FCEEAC60A}" type="pres">
      <dgm:prSet presAssocID="{A4D727B9-4EF8-419E-ABDB-AA62C4750DB9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5F0E974B-B1E1-4A34-AC76-AEB8C5A1CCD6}" type="pres">
      <dgm:prSet presAssocID="{A4D727B9-4EF8-419E-ABDB-AA62C4750DB9}" presName="Name1" presStyleCnt="0"/>
      <dgm:spPr/>
      <dgm:t>
        <a:bodyPr/>
        <a:lstStyle/>
        <a:p>
          <a:endParaRPr lang="en-US"/>
        </a:p>
      </dgm:t>
    </dgm:pt>
    <dgm:pt modelId="{77F5E7C0-2563-44A2-84BF-53324EF1739A}" type="pres">
      <dgm:prSet presAssocID="{A4D727B9-4EF8-419E-ABDB-AA62C4750DB9}" presName="cycle" presStyleCnt="0"/>
      <dgm:spPr/>
      <dgm:t>
        <a:bodyPr/>
        <a:lstStyle/>
        <a:p>
          <a:endParaRPr lang="en-US"/>
        </a:p>
      </dgm:t>
    </dgm:pt>
    <dgm:pt modelId="{96F93A2D-0BBB-475D-BA22-AC0285FFAF3E}" type="pres">
      <dgm:prSet presAssocID="{A4D727B9-4EF8-419E-ABDB-AA62C4750DB9}" presName="srcNode" presStyleLbl="node1" presStyleIdx="0" presStyleCnt="4"/>
      <dgm:spPr/>
      <dgm:t>
        <a:bodyPr/>
        <a:lstStyle/>
        <a:p>
          <a:endParaRPr lang="en-US"/>
        </a:p>
      </dgm:t>
    </dgm:pt>
    <dgm:pt modelId="{6FDC95CF-6C23-4DE9-ABE2-1645CCC3F9A4}" type="pres">
      <dgm:prSet presAssocID="{A4D727B9-4EF8-419E-ABDB-AA62C4750DB9}" presName="conn" presStyleLbl="parChTrans1D2" presStyleIdx="0" presStyleCnt="1"/>
      <dgm:spPr/>
      <dgm:t>
        <a:bodyPr/>
        <a:lstStyle/>
        <a:p>
          <a:endParaRPr lang="en-US"/>
        </a:p>
      </dgm:t>
    </dgm:pt>
    <dgm:pt modelId="{4E70B564-DF26-4291-9DDE-004AABB57F4E}" type="pres">
      <dgm:prSet presAssocID="{A4D727B9-4EF8-419E-ABDB-AA62C4750DB9}" presName="extraNode" presStyleLbl="node1" presStyleIdx="0" presStyleCnt="4"/>
      <dgm:spPr/>
      <dgm:t>
        <a:bodyPr/>
        <a:lstStyle/>
        <a:p>
          <a:endParaRPr lang="en-US"/>
        </a:p>
      </dgm:t>
    </dgm:pt>
    <dgm:pt modelId="{7659F49E-9DBC-450E-B4EB-6FE3F5D6AA68}" type="pres">
      <dgm:prSet presAssocID="{A4D727B9-4EF8-419E-ABDB-AA62C4750DB9}" presName="dstNode" presStyleLbl="node1" presStyleIdx="0" presStyleCnt="4"/>
      <dgm:spPr/>
      <dgm:t>
        <a:bodyPr/>
        <a:lstStyle/>
        <a:p>
          <a:endParaRPr lang="en-US"/>
        </a:p>
      </dgm:t>
    </dgm:pt>
    <dgm:pt modelId="{BDCF7CA5-5952-436D-8CA0-088C12848BC9}" type="pres">
      <dgm:prSet presAssocID="{1F2EC01B-5A3C-48B8-8302-6F36D5F324B4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0738D1-8148-40E7-A208-E74FEF04E63D}" type="pres">
      <dgm:prSet presAssocID="{1F2EC01B-5A3C-48B8-8302-6F36D5F324B4}" presName="accent_1" presStyleCnt="0"/>
      <dgm:spPr/>
      <dgm:t>
        <a:bodyPr/>
        <a:lstStyle/>
        <a:p>
          <a:endParaRPr lang="en-US"/>
        </a:p>
      </dgm:t>
    </dgm:pt>
    <dgm:pt modelId="{367CF4E9-5A54-4ACC-A2FC-B61BC2D5381D}" type="pres">
      <dgm:prSet presAssocID="{1F2EC01B-5A3C-48B8-8302-6F36D5F324B4}" presName="accentRepeatNode" presStyleLbl="solidFgAcc1" presStyleIdx="0" presStyleCnt="4"/>
      <dgm:spPr/>
      <dgm:t>
        <a:bodyPr/>
        <a:lstStyle/>
        <a:p>
          <a:endParaRPr lang="en-US"/>
        </a:p>
      </dgm:t>
    </dgm:pt>
    <dgm:pt modelId="{07514567-04CD-46AC-828D-7C6605DE99D2}" type="pres">
      <dgm:prSet presAssocID="{20059FA0-8CD0-4767-85C3-9CDF7C7E1705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26985B-8442-495E-BCD0-FCDE1D1D898F}" type="pres">
      <dgm:prSet presAssocID="{20059FA0-8CD0-4767-85C3-9CDF7C7E1705}" presName="accent_2" presStyleCnt="0"/>
      <dgm:spPr/>
      <dgm:t>
        <a:bodyPr/>
        <a:lstStyle/>
        <a:p>
          <a:endParaRPr lang="en-US"/>
        </a:p>
      </dgm:t>
    </dgm:pt>
    <dgm:pt modelId="{111F6C3A-A3DE-42DC-A5F5-D53000D6896E}" type="pres">
      <dgm:prSet presAssocID="{20059FA0-8CD0-4767-85C3-9CDF7C7E1705}" presName="accentRepeatNode" presStyleLbl="solidFgAcc1" presStyleIdx="1" presStyleCnt="4"/>
      <dgm:spPr/>
      <dgm:t>
        <a:bodyPr/>
        <a:lstStyle/>
        <a:p>
          <a:endParaRPr lang="en-US"/>
        </a:p>
      </dgm:t>
    </dgm:pt>
    <dgm:pt modelId="{170E58EC-1C92-4E52-853E-50909B0E2F2E}" type="pres">
      <dgm:prSet presAssocID="{BCEE517D-9C26-4CA2-9761-315D8BBD5DC2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9EF0D8-F359-4FDB-AB58-D0635F4A7B18}" type="pres">
      <dgm:prSet presAssocID="{BCEE517D-9C26-4CA2-9761-315D8BBD5DC2}" presName="accent_3" presStyleCnt="0"/>
      <dgm:spPr/>
      <dgm:t>
        <a:bodyPr/>
        <a:lstStyle/>
        <a:p>
          <a:endParaRPr lang="en-US"/>
        </a:p>
      </dgm:t>
    </dgm:pt>
    <dgm:pt modelId="{75E4E457-8845-4C67-91C0-EB70178C697B}" type="pres">
      <dgm:prSet presAssocID="{BCEE517D-9C26-4CA2-9761-315D8BBD5DC2}" presName="accentRepeatNode" presStyleLbl="solidFgAcc1" presStyleIdx="2" presStyleCnt="4"/>
      <dgm:spPr/>
      <dgm:t>
        <a:bodyPr/>
        <a:lstStyle/>
        <a:p>
          <a:endParaRPr lang="en-US"/>
        </a:p>
      </dgm:t>
    </dgm:pt>
    <dgm:pt modelId="{AE366723-C9CB-4CEC-8B36-804918670CEA}" type="pres">
      <dgm:prSet presAssocID="{4F874930-D357-46DD-8F58-B775F1E44C3A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F7E84B-4388-46AB-AFA1-115B5ADECDF3}" type="pres">
      <dgm:prSet presAssocID="{4F874930-D357-46DD-8F58-B775F1E44C3A}" presName="accent_4" presStyleCnt="0"/>
      <dgm:spPr/>
      <dgm:t>
        <a:bodyPr/>
        <a:lstStyle/>
        <a:p>
          <a:endParaRPr lang="en-US"/>
        </a:p>
      </dgm:t>
    </dgm:pt>
    <dgm:pt modelId="{27D8FEF1-9AAF-49D0-A102-5101AA1C2E05}" type="pres">
      <dgm:prSet presAssocID="{4F874930-D357-46DD-8F58-B775F1E44C3A}" presName="accentRepeatNode" presStyleLbl="solidFgAcc1" presStyleIdx="3" presStyleCnt="4"/>
      <dgm:spPr/>
      <dgm:t>
        <a:bodyPr/>
        <a:lstStyle/>
        <a:p>
          <a:endParaRPr lang="en-US"/>
        </a:p>
      </dgm:t>
    </dgm:pt>
  </dgm:ptLst>
  <dgm:cxnLst>
    <dgm:cxn modelId="{E4425D49-3218-4925-A433-4D9A74722995}" srcId="{A4D727B9-4EF8-419E-ABDB-AA62C4750DB9}" destId="{BCEE517D-9C26-4CA2-9761-315D8BBD5DC2}" srcOrd="2" destOrd="0" parTransId="{9D295CCF-311B-45A3-A63F-5A21AA59C1D1}" sibTransId="{3D5D2673-DDAA-4E2C-A572-5D4BD86FE843}"/>
    <dgm:cxn modelId="{CCDF03D9-2581-4CC7-96B6-14BC26653900}" type="presOf" srcId="{4F874930-D357-46DD-8F58-B775F1E44C3A}" destId="{AE366723-C9CB-4CEC-8B36-804918670CEA}" srcOrd="0" destOrd="0" presId="urn:microsoft.com/office/officeart/2008/layout/VerticalCurvedList"/>
    <dgm:cxn modelId="{AAD74923-0E77-4272-8393-3B0DDFF5A9A2}" type="presOf" srcId="{A4D727B9-4EF8-419E-ABDB-AA62C4750DB9}" destId="{22678D28-4242-4A9E-B369-840FCEEAC60A}" srcOrd="0" destOrd="0" presId="urn:microsoft.com/office/officeart/2008/layout/VerticalCurvedList"/>
    <dgm:cxn modelId="{B57B1B60-1DB4-483A-8DA3-2AC1ECC6D518}" srcId="{A4D727B9-4EF8-419E-ABDB-AA62C4750DB9}" destId="{20059FA0-8CD0-4767-85C3-9CDF7C7E1705}" srcOrd="1" destOrd="0" parTransId="{4FB8B0F5-D310-4DB9-9643-F2FE9EEA44FF}" sibTransId="{59A7D13A-9487-44DE-9ADC-0B9EC1E4CE96}"/>
    <dgm:cxn modelId="{DA8D627A-7622-4E73-A989-4CDF2FC23E33}" type="presOf" srcId="{BCEE517D-9C26-4CA2-9761-315D8BBD5DC2}" destId="{170E58EC-1C92-4E52-853E-50909B0E2F2E}" srcOrd="0" destOrd="0" presId="urn:microsoft.com/office/officeart/2008/layout/VerticalCurvedList"/>
    <dgm:cxn modelId="{F71F7DA4-3AD1-456D-AA01-7580434220D6}" srcId="{A4D727B9-4EF8-419E-ABDB-AA62C4750DB9}" destId="{1F2EC01B-5A3C-48B8-8302-6F36D5F324B4}" srcOrd="0" destOrd="0" parTransId="{1080208F-F78F-4FBE-94B1-F153EECEE5F3}" sibTransId="{8BFE3F28-8014-4DA5-A233-6785DFA86AF0}"/>
    <dgm:cxn modelId="{10095F7C-C77F-4F69-8E89-30282824B44F}" srcId="{A4D727B9-4EF8-419E-ABDB-AA62C4750DB9}" destId="{4F874930-D357-46DD-8F58-B775F1E44C3A}" srcOrd="3" destOrd="0" parTransId="{33632ACD-4CEC-4E80-9AC0-4DC25297509D}" sibTransId="{523226D0-84C9-465A-B202-8D89206F3FF6}"/>
    <dgm:cxn modelId="{C2652B10-F245-4180-9232-1155ACB2744D}" type="presOf" srcId="{1F2EC01B-5A3C-48B8-8302-6F36D5F324B4}" destId="{BDCF7CA5-5952-436D-8CA0-088C12848BC9}" srcOrd="0" destOrd="0" presId="urn:microsoft.com/office/officeart/2008/layout/VerticalCurvedList"/>
    <dgm:cxn modelId="{BBD27358-F3E8-419D-80E7-58F3F39C1097}" type="presOf" srcId="{8BFE3F28-8014-4DA5-A233-6785DFA86AF0}" destId="{6FDC95CF-6C23-4DE9-ABE2-1645CCC3F9A4}" srcOrd="0" destOrd="0" presId="urn:microsoft.com/office/officeart/2008/layout/VerticalCurvedList"/>
    <dgm:cxn modelId="{CA8758D6-CDFF-4E5F-83A3-9D8F5094D76E}" type="presOf" srcId="{20059FA0-8CD0-4767-85C3-9CDF7C7E1705}" destId="{07514567-04CD-46AC-828D-7C6605DE99D2}" srcOrd="0" destOrd="0" presId="urn:microsoft.com/office/officeart/2008/layout/VerticalCurvedList"/>
    <dgm:cxn modelId="{8A4D8A79-30CB-48AF-950C-699E6A4E273D}" type="presParOf" srcId="{22678D28-4242-4A9E-B369-840FCEEAC60A}" destId="{5F0E974B-B1E1-4A34-AC76-AEB8C5A1CCD6}" srcOrd="0" destOrd="0" presId="urn:microsoft.com/office/officeart/2008/layout/VerticalCurvedList"/>
    <dgm:cxn modelId="{B10C70AD-6050-4996-A6CC-4966072EDA81}" type="presParOf" srcId="{5F0E974B-B1E1-4A34-AC76-AEB8C5A1CCD6}" destId="{77F5E7C0-2563-44A2-84BF-53324EF1739A}" srcOrd="0" destOrd="0" presId="urn:microsoft.com/office/officeart/2008/layout/VerticalCurvedList"/>
    <dgm:cxn modelId="{5023F2C6-1609-447F-982A-292481A7DE9F}" type="presParOf" srcId="{77F5E7C0-2563-44A2-84BF-53324EF1739A}" destId="{96F93A2D-0BBB-475D-BA22-AC0285FFAF3E}" srcOrd="0" destOrd="0" presId="urn:microsoft.com/office/officeart/2008/layout/VerticalCurvedList"/>
    <dgm:cxn modelId="{8990323D-3D58-4D0C-8F44-B3380E7067A3}" type="presParOf" srcId="{77F5E7C0-2563-44A2-84BF-53324EF1739A}" destId="{6FDC95CF-6C23-4DE9-ABE2-1645CCC3F9A4}" srcOrd="1" destOrd="0" presId="urn:microsoft.com/office/officeart/2008/layout/VerticalCurvedList"/>
    <dgm:cxn modelId="{56469BCF-23C9-4B39-B7D8-1F8757FDEDD1}" type="presParOf" srcId="{77F5E7C0-2563-44A2-84BF-53324EF1739A}" destId="{4E70B564-DF26-4291-9DDE-004AABB57F4E}" srcOrd="2" destOrd="0" presId="urn:microsoft.com/office/officeart/2008/layout/VerticalCurvedList"/>
    <dgm:cxn modelId="{F78DC0EE-2A3B-4C8B-AF0A-B97A4E9BC4E5}" type="presParOf" srcId="{77F5E7C0-2563-44A2-84BF-53324EF1739A}" destId="{7659F49E-9DBC-450E-B4EB-6FE3F5D6AA68}" srcOrd="3" destOrd="0" presId="urn:microsoft.com/office/officeart/2008/layout/VerticalCurvedList"/>
    <dgm:cxn modelId="{1A3A9A42-8DCC-4142-BFA4-693D823D65D5}" type="presParOf" srcId="{5F0E974B-B1E1-4A34-AC76-AEB8C5A1CCD6}" destId="{BDCF7CA5-5952-436D-8CA0-088C12848BC9}" srcOrd="1" destOrd="0" presId="urn:microsoft.com/office/officeart/2008/layout/VerticalCurvedList"/>
    <dgm:cxn modelId="{6EB2270A-9271-456B-BA5E-9D650AE81FCF}" type="presParOf" srcId="{5F0E974B-B1E1-4A34-AC76-AEB8C5A1CCD6}" destId="{BA0738D1-8148-40E7-A208-E74FEF04E63D}" srcOrd="2" destOrd="0" presId="urn:microsoft.com/office/officeart/2008/layout/VerticalCurvedList"/>
    <dgm:cxn modelId="{66422FBD-30E2-4B94-BE8C-8EC16A4CD628}" type="presParOf" srcId="{BA0738D1-8148-40E7-A208-E74FEF04E63D}" destId="{367CF4E9-5A54-4ACC-A2FC-B61BC2D5381D}" srcOrd="0" destOrd="0" presId="urn:microsoft.com/office/officeart/2008/layout/VerticalCurvedList"/>
    <dgm:cxn modelId="{FE9C5146-1E04-4DA4-AFBA-D9F6AD48F193}" type="presParOf" srcId="{5F0E974B-B1E1-4A34-AC76-AEB8C5A1CCD6}" destId="{07514567-04CD-46AC-828D-7C6605DE99D2}" srcOrd="3" destOrd="0" presId="urn:microsoft.com/office/officeart/2008/layout/VerticalCurvedList"/>
    <dgm:cxn modelId="{F2641209-1C9D-4A0A-BAA2-298C490C4E41}" type="presParOf" srcId="{5F0E974B-B1E1-4A34-AC76-AEB8C5A1CCD6}" destId="{DF26985B-8442-495E-BCD0-FCDE1D1D898F}" srcOrd="4" destOrd="0" presId="urn:microsoft.com/office/officeart/2008/layout/VerticalCurvedList"/>
    <dgm:cxn modelId="{C78416D3-AD43-4F6C-B615-6E00B6709817}" type="presParOf" srcId="{DF26985B-8442-495E-BCD0-FCDE1D1D898F}" destId="{111F6C3A-A3DE-42DC-A5F5-D53000D6896E}" srcOrd="0" destOrd="0" presId="urn:microsoft.com/office/officeart/2008/layout/VerticalCurvedList"/>
    <dgm:cxn modelId="{4A02D3A1-2487-4BC8-825F-EE1703CD6B1A}" type="presParOf" srcId="{5F0E974B-B1E1-4A34-AC76-AEB8C5A1CCD6}" destId="{170E58EC-1C92-4E52-853E-50909B0E2F2E}" srcOrd="5" destOrd="0" presId="urn:microsoft.com/office/officeart/2008/layout/VerticalCurvedList"/>
    <dgm:cxn modelId="{E17A25BF-710A-4601-8C15-6E061D263B71}" type="presParOf" srcId="{5F0E974B-B1E1-4A34-AC76-AEB8C5A1CCD6}" destId="{3C9EF0D8-F359-4FDB-AB58-D0635F4A7B18}" srcOrd="6" destOrd="0" presId="urn:microsoft.com/office/officeart/2008/layout/VerticalCurvedList"/>
    <dgm:cxn modelId="{7782A6BA-AC33-4066-8A80-9745500E6ADD}" type="presParOf" srcId="{3C9EF0D8-F359-4FDB-AB58-D0635F4A7B18}" destId="{75E4E457-8845-4C67-91C0-EB70178C697B}" srcOrd="0" destOrd="0" presId="urn:microsoft.com/office/officeart/2008/layout/VerticalCurvedList"/>
    <dgm:cxn modelId="{2F828790-2548-4E2D-A5AE-099848F2BA20}" type="presParOf" srcId="{5F0E974B-B1E1-4A34-AC76-AEB8C5A1CCD6}" destId="{AE366723-C9CB-4CEC-8B36-804918670CEA}" srcOrd="7" destOrd="0" presId="urn:microsoft.com/office/officeart/2008/layout/VerticalCurvedList"/>
    <dgm:cxn modelId="{AD2CE3C4-923E-47EE-BB52-4C3341358F0A}" type="presParOf" srcId="{5F0E974B-B1E1-4A34-AC76-AEB8C5A1CCD6}" destId="{0DF7E84B-4388-46AB-AFA1-115B5ADECDF3}" srcOrd="8" destOrd="0" presId="urn:microsoft.com/office/officeart/2008/layout/VerticalCurvedList"/>
    <dgm:cxn modelId="{5EDCE29E-4D0F-45F6-89A1-DB547983E5E8}" type="presParOf" srcId="{0DF7E84B-4388-46AB-AFA1-115B5ADECDF3}" destId="{27D8FEF1-9AAF-49D0-A102-5101AA1C2E0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EAB7ECC-8DB0-472A-BAE2-CB20342838E1}" type="doc">
      <dgm:prSet loTypeId="urn:microsoft.com/office/officeart/2005/8/layout/chevronAccent+Icon" loCatId="process" qsTypeId="urn:microsoft.com/office/officeart/2005/8/quickstyle/simple1" qsCatId="simple" csTypeId="urn:microsoft.com/office/officeart/2005/8/colors/accent1_2" csCatId="accent1" phldr="1"/>
      <dgm:spPr/>
    </dgm:pt>
    <dgm:pt modelId="{3D419210-2501-428E-A04C-68876B087841}">
      <dgm:prSet phldrT="[Text]"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en-US" sz="2000" b="1" dirty="0" smtClean="0">
              <a:solidFill>
                <a:schemeClr val="tx2"/>
              </a:solidFill>
            </a:rPr>
            <a:t>Stage 1 </a:t>
          </a:r>
          <a:r>
            <a:rPr lang="en-US" sz="2000" b="0" dirty="0" smtClean="0">
              <a:solidFill>
                <a:schemeClr val="tx2"/>
              </a:solidFill>
            </a:rPr>
            <a:t>Prepare</a:t>
          </a:r>
          <a:r>
            <a:rPr lang="en-US" sz="2000" b="1" dirty="0" smtClean="0">
              <a:solidFill>
                <a:schemeClr val="tx2"/>
              </a:solidFill>
            </a:rPr>
            <a:t> </a:t>
          </a:r>
          <a:r>
            <a:rPr lang="en-US" sz="2000" dirty="0" smtClean="0">
              <a:solidFill>
                <a:schemeClr val="tx2"/>
              </a:solidFill>
            </a:rPr>
            <a:t>the agency admin. staff and supervisors</a:t>
          </a:r>
          <a:endParaRPr lang="en-US" sz="2000" dirty="0">
            <a:solidFill>
              <a:schemeClr val="tx2"/>
            </a:solidFill>
          </a:endParaRPr>
        </a:p>
      </dgm:t>
    </dgm:pt>
    <dgm:pt modelId="{E8CAD3B9-E3D9-4513-A616-F75DC83F73F7}" type="parTrans" cxnId="{581D26A2-39B5-4EFA-B041-FCE9C17600C4}">
      <dgm:prSet/>
      <dgm:spPr/>
      <dgm:t>
        <a:bodyPr/>
        <a:lstStyle/>
        <a:p>
          <a:endParaRPr lang="en-US"/>
        </a:p>
      </dgm:t>
    </dgm:pt>
    <dgm:pt modelId="{B86D1568-A2E8-4E34-B85E-5BEB5F217810}" type="sibTrans" cxnId="{581D26A2-39B5-4EFA-B041-FCE9C17600C4}">
      <dgm:prSet/>
      <dgm:spPr/>
      <dgm:t>
        <a:bodyPr/>
        <a:lstStyle/>
        <a:p>
          <a:endParaRPr lang="en-US"/>
        </a:p>
      </dgm:t>
    </dgm:pt>
    <dgm:pt modelId="{F1E92FF8-B258-433E-AF2C-D2E3827F7AFF}">
      <dgm:prSet phldrT="[Text]"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en-US" sz="2000" b="1" dirty="0" smtClean="0">
              <a:solidFill>
                <a:schemeClr val="tx2"/>
              </a:solidFill>
            </a:rPr>
            <a:t>Stage 2</a:t>
          </a:r>
        </a:p>
        <a:p>
          <a:r>
            <a:rPr lang="en-US" sz="2000" dirty="0" smtClean="0">
              <a:solidFill>
                <a:schemeClr val="tx2"/>
              </a:solidFill>
            </a:rPr>
            <a:t> Train Health Navigators (using manual)</a:t>
          </a:r>
          <a:endParaRPr lang="en-US" sz="2000" dirty="0">
            <a:solidFill>
              <a:schemeClr val="tx2"/>
            </a:solidFill>
          </a:endParaRPr>
        </a:p>
      </dgm:t>
    </dgm:pt>
    <dgm:pt modelId="{072FE644-108E-4502-9CA4-7D5E224BD09E}" type="parTrans" cxnId="{98DEB06B-23F8-4D33-AD6C-4F96A602BB46}">
      <dgm:prSet/>
      <dgm:spPr/>
      <dgm:t>
        <a:bodyPr/>
        <a:lstStyle/>
        <a:p>
          <a:endParaRPr lang="en-US"/>
        </a:p>
      </dgm:t>
    </dgm:pt>
    <dgm:pt modelId="{1D81468E-C139-4180-B2FC-2039ECE68A47}" type="sibTrans" cxnId="{98DEB06B-23F8-4D33-AD6C-4F96A602BB46}">
      <dgm:prSet/>
      <dgm:spPr/>
      <dgm:t>
        <a:bodyPr/>
        <a:lstStyle/>
        <a:p>
          <a:endParaRPr lang="en-US"/>
        </a:p>
      </dgm:t>
    </dgm:pt>
    <dgm:pt modelId="{F6A8BB23-AF72-4A1F-813A-8B15B2CF58DC}">
      <dgm:prSet phldrT="[Text]"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en-US" sz="2000" b="1" dirty="0" smtClean="0">
              <a:solidFill>
                <a:schemeClr val="tx2"/>
              </a:solidFill>
            </a:rPr>
            <a:t>Stage 3</a:t>
          </a:r>
          <a:r>
            <a:rPr lang="en-US" sz="2000" dirty="0" smtClean="0">
              <a:solidFill>
                <a:schemeClr val="tx2"/>
              </a:solidFill>
            </a:rPr>
            <a:t> Integrate the intervention into the agency practices</a:t>
          </a:r>
          <a:endParaRPr lang="en-US" sz="2000" dirty="0">
            <a:solidFill>
              <a:schemeClr val="tx2"/>
            </a:solidFill>
          </a:endParaRPr>
        </a:p>
      </dgm:t>
    </dgm:pt>
    <dgm:pt modelId="{B108F937-889B-4E49-B74D-8B030BB32A3C}" type="parTrans" cxnId="{EC26F695-307E-4A59-BAF9-E3FE38D610C2}">
      <dgm:prSet/>
      <dgm:spPr/>
      <dgm:t>
        <a:bodyPr/>
        <a:lstStyle/>
        <a:p>
          <a:endParaRPr lang="en-US"/>
        </a:p>
      </dgm:t>
    </dgm:pt>
    <dgm:pt modelId="{8DC83C00-20B3-4BF1-AD81-ABCBFF7504B9}" type="sibTrans" cxnId="{EC26F695-307E-4A59-BAF9-E3FE38D610C2}">
      <dgm:prSet/>
      <dgm:spPr/>
      <dgm:t>
        <a:bodyPr/>
        <a:lstStyle/>
        <a:p>
          <a:endParaRPr lang="en-US"/>
        </a:p>
      </dgm:t>
    </dgm:pt>
    <dgm:pt modelId="{C9A97199-904D-43FB-94FC-E5C40B409481}" type="pres">
      <dgm:prSet presAssocID="{4EAB7ECC-8DB0-472A-BAE2-CB20342838E1}" presName="Name0" presStyleCnt="0">
        <dgm:presLayoutVars>
          <dgm:dir/>
          <dgm:resizeHandles val="exact"/>
        </dgm:presLayoutVars>
      </dgm:prSet>
      <dgm:spPr/>
    </dgm:pt>
    <dgm:pt modelId="{C3C572FC-A623-49D7-96D0-089909F22F59}" type="pres">
      <dgm:prSet presAssocID="{3D419210-2501-428E-A04C-68876B087841}" presName="composite" presStyleCnt="0"/>
      <dgm:spPr/>
    </dgm:pt>
    <dgm:pt modelId="{EDAA3C9D-9EDD-4C1E-8EED-B64C914BECF3}" type="pres">
      <dgm:prSet presAssocID="{3D419210-2501-428E-A04C-68876B087841}" presName="bgChev" presStyleLbl="node1" presStyleIdx="0" presStyleCnt="3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/>
    </dgm:pt>
    <dgm:pt modelId="{8DE7E5A1-81C0-4929-973E-380193158F8F}" type="pres">
      <dgm:prSet presAssocID="{3D419210-2501-428E-A04C-68876B087841}" presName="txNode" presStyleLbl="fgAcc1" presStyleIdx="0" presStyleCnt="3" custScaleY="226830" custLinFactY="4574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4263D9-E21D-461F-AF96-D4D01D418A30}" type="pres">
      <dgm:prSet presAssocID="{B86D1568-A2E8-4E34-B85E-5BEB5F217810}" presName="compositeSpace" presStyleCnt="0"/>
      <dgm:spPr/>
    </dgm:pt>
    <dgm:pt modelId="{950DBB31-8C1B-4ED3-AFCB-92307C259FEB}" type="pres">
      <dgm:prSet presAssocID="{F1E92FF8-B258-433E-AF2C-D2E3827F7AFF}" presName="composite" presStyleCnt="0"/>
      <dgm:spPr/>
    </dgm:pt>
    <dgm:pt modelId="{784FD794-ECF1-4C64-B3C2-00C11433FB0D}" type="pres">
      <dgm:prSet presAssocID="{F1E92FF8-B258-433E-AF2C-D2E3827F7AFF}" presName="bgChev" presStyleLbl="node1" presStyleIdx="1" presStyleCnt="3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/>
        </a:p>
      </dgm:t>
    </dgm:pt>
    <dgm:pt modelId="{76096436-0395-4A31-AC68-945F99203ADA}" type="pres">
      <dgm:prSet presAssocID="{F1E92FF8-B258-433E-AF2C-D2E3827F7AFF}" presName="txNode" presStyleLbl="fgAcc1" presStyleIdx="1" presStyleCnt="3" custScaleY="226830" custLinFactY="4574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7C97BE-65EB-4436-939F-7392D910AF0A}" type="pres">
      <dgm:prSet presAssocID="{1D81468E-C139-4180-B2FC-2039ECE68A47}" presName="compositeSpace" presStyleCnt="0"/>
      <dgm:spPr/>
    </dgm:pt>
    <dgm:pt modelId="{556D9342-4D68-469B-8EC9-0857E6555DD4}" type="pres">
      <dgm:prSet presAssocID="{F6A8BB23-AF72-4A1F-813A-8B15B2CF58DC}" presName="composite" presStyleCnt="0"/>
      <dgm:spPr/>
    </dgm:pt>
    <dgm:pt modelId="{15CC14DA-7093-4DB0-8991-65C0FDAB1A2D}" type="pres">
      <dgm:prSet presAssocID="{F6A8BB23-AF72-4A1F-813A-8B15B2CF58DC}" presName="bgChev" presStyleLbl="node1" presStyleIdx="2" presStyleCnt="3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/>
    </dgm:pt>
    <dgm:pt modelId="{E1706342-BB05-46AA-A818-7E357913C2D5}" type="pres">
      <dgm:prSet presAssocID="{F6A8BB23-AF72-4A1F-813A-8B15B2CF58DC}" presName="txNode" presStyleLbl="fgAcc1" presStyleIdx="2" presStyleCnt="3" custScaleY="226830" custLinFactY="4574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CF343CC-4A59-49A4-B584-6C4EFC75910E}" type="presOf" srcId="{F1E92FF8-B258-433E-AF2C-D2E3827F7AFF}" destId="{76096436-0395-4A31-AC68-945F99203ADA}" srcOrd="0" destOrd="0" presId="urn:microsoft.com/office/officeart/2005/8/layout/chevronAccent+Icon"/>
    <dgm:cxn modelId="{581D26A2-39B5-4EFA-B041-FCE9C17600C4}" srcId="{4EAB7ECC-8DB0-472A-BAE2-CB20342838E1}" destId="{3D419210-2501-428E-A04C-68876B087841}" srcOrd="0" destOrd="0" parTransId="{E8CAD3B9-E3D9-4513-A616-F75DC83F73F7}" sibTransId="{B86D1568-A2E8-4E34-B85E-5BEB5F217810}"/>
    <dgm:cxn modelId="{57BCD459-9156-4565-A6DE-742B220243E5}" type="presOf" srcId="{4EAB7ECC-8DB0-472A-BAE2-CB20342838E1}" destId="{C9A97199-904D-43FB-94FC-E5C40B409481}" srcOrd="0" destOrd="0" presId="urn:microsoft.com/office/officeart/2005/8/layout/chevronAccent+Icon"/>
    <dgm:cxn modelId="{EC26F695-307E-4A59-BAF9-E3FE38D610C2}" srcId="{4EAB7ECC-8DB0-472A-BAE2-CB20342838E1}" destId="{F6A8BB23-AF72-4A1F-813A-8B15B2CF58DC}" srcOrd="2" destOrd="0" parTransId="{B108F937-889B-4E49-B74D-8B030BB32A3C}" sibTransId="{8DC83C00-20B3-4BF1-AD81-ABCBFF7504B9}"/>
    <dgm:cxn modelId="{98DEB06B-23F8-4D33-AD6C-4F96A602BB46}" srcId="{4EAB7ECC-8DB0-472A-BAE2-CB20342838E1}" destId="{F1E92FF8-B258-433E-AF2C-D2E3827F7AFF}" srcOrd="1" destOrd="0" parTransId="{072FE644-108E-4502-9CA4-7D5E224BD09E}" sibTransId="{1D81468E-C139-4180-B2FC-2039ECE68A47}"/>
    <dgm:cxn modelId="{619A04C8-EFA9-414B-B2B2-C8F4CBBCFA5A}" type="presOf" srcId="{3D419210-2501-428E-A04C-68876B087841}" destId="{8DE7E5A1-81C0-4929-973E-380193158F8F}" srcOrd="0" destOrd="0" presId="urn:microsoft.com/office/officeart/2005/8/layout/chevronAccent+Icon"/>
    <dgm:cxn modelId="{02277F9C-F60C-404F-90F0-3F1922233AFF}" type="presOf" srcId="{F6A8BB23-AF72-4A1F-813A-8B15B2CF58DC}" destId="{E1706342-BB05-46AA-A818-7E357913C2D5}" srcOrd="0" destOrd="0" presId="urn:microsoft.com/office/officeart/2005/8/layout/chevronAccent+Icon"/>
    <dgm:cxn modelId="{036EB108-D3FB-49EA-AEF2-6381F29802BB}" type="presParOf" srcId="{C9A97199-904D-43FB-94FC-E5C40B409481}" destId="{C3C572FC-A623-49D7-96D0-089909F22F59}" srcOrd="0" destOrd="0" presId="urn:microsoft.com/office/officeart/2005/8/layout/chevronAccent+Icon"/>
    <dgm:cxn modelId="{B59C31F7-DA96-4CB7-97F6-275B538F288B}" type="presParOf" srcId="{C3C572FC-A623-49D7-96D0-089909F22F59}" destId="{EDAA3C9D-9EDD-4C1E-8EED-B64C914BECF3}" srcOrd="0" destOrd="0" presId="urn:microsoft.com/office/officeart/2005/8/layout/chevronAccent+Icon"/>
    <dgm:cxn modelId="{FD05DBF2-AC96-4870-97DC-8930813E06FC}" type="presParOf" srcId="{C3C572FC-A623-49D7-96D0-089909F22F59}" destId="{8DE7E5A1-81C0-4929-973E-380193158F8F}" srcOrd="1" destOrd="0" presId="urn:microsoft.com/office/officeart/2005/8/layout/chevronAccent+Icon"/>
    <dgm:cxn modelId="{9FD70E68-65A2-4557-B81C-577EBC9E8EAD}" type="presParOf" srcId="{C9A97199-904D-43FB-94FC-E5C40B409481}" destId="{894263D9-E21D-461F-AF96-D4D01D418A30}" srcOrd="1" destOrd="0" presId="urn:microsoft.com/office/officeart/2005/8/layout/chevronAccent+Icon"/>
    <dgm:cxn modelId="{9E35AA22-8B77-4734-BB6A-7E86B286E843}" type="presParOf" srcId="{C9A97199-904D-43FB-94FC-E5C40B409481}" destId="{950DBB31-8C1B-4ED3-AFCB-92307C259FEB}" srcOrd="2" destOrd="0" presId="urn:microsoft.com/office/officeart/2005/8/layout/chevronAccent+Icon"/>
    <dgm:cxn modelId="{AC88C409-22F3-42BF-99BD-8E769BF2EEB4}" type="presParOf" srcId="{950DBB31-8C1B-4ED3-AFCB-92307C259FEB}" destId="{784FD794-ECF1-4C64-B3C2-00C11433FB0D}" srcOrd="0" destOrd="0" presId="urn:microsoft.com/office/officeart/2005/8/layout/chevronAccent+Icon"/>
    <dgm:cxn modelId="{E96C3510-3CE1-462E-B751-07C5A3B01FEA}" type="presParOf" srcId="{950DBB31-8C1B-4ED3-AFCB-92307C259FEB}" destId="{76096436-0395-4A31-AC68-945F99203ADA}" srcOrd="1" destOrd="0" presId="urn:microsoft.com/office/officeart/2005/8/layout/chevronAccent+Icon"/>
    <dgm:cxn modelId="{92BE9813-0630-4711-B007-A8E11CCC1AE0}" type="presParOf" srcId="{C9A97199-904D-43FB-94FC-E5C40B409481}" destId="{B07C97BE-65EB-4436-939F-7392D910AF0A}" srcOrd="3" destOrd="0" presId="urn:microsoft.com/office/officeart/2005/8/layout/chevronAccent+Icon"/>
    <dgm:cxn modelId="{37AB88F8-D880-478F-8425-51A818BE3432}" type="presParOf" srcId="{C9A97199-904D-43FB-94FC-E5C40B409481}" destId="{556D9342-4D68-469B-8EC9-0857E6555DD4}" srcOrd="4" destOrd="0" presId="urn:microsoft.com/office/officeart/2005/8/layout/chevronAccent+Icon"/>
    <dgm:cxn modelId="{9993F172-4825-488C-A5C5-B4D8066C7989}" type="presParOf" srcId="{556D9342-4D68-469B-8EC9-0857E6555DD4}" destId="{15CC14DA-7093-4DB0-8991-65C0FDAB1A2D}" srcOrd="0" destOrd="0" presId="urn:microsoft.com/office/officeart/2005/8/layout/chevronAccent+Icon"/>
    <dgm:cxn modelId="{71DE8B92-DBC7-44FE-B5FC-2FEE763C3584}" type="presParOf" srcId="{556D9342-4D68-469B-8EC9-0857E6555DD4}" destId="{E1706342-BB05-46AA-A818-7E357913C2D5}" srcOrd="1" destOrd="0" presId="urn:microsoft.com/office/officeart/2005/8/layout/chevronAccent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076E40-37F5-4525-9B38-14F14287EBFD}">
      <dsp:nvSpPr>
        <dsp:cNvPr id="0" name=""/>
        <dsp:cNvSpPr/>
      </dsp:nvSpPr>
      <dsp:spPr>
        <a:xfrm>
          <a:off x="0" y="1440179"/>
          <a:ext cx="7499350" cy="1920240"/>
        </a:xfrm>
        <a:prstGeom prst="notchedRightArrow">
          <a:avLst/>
        </a:prstGeom>
        <a:solidFill>
          <a:schemeClr val="accent5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6AAF43-7983-426E-98CC-C45D390455C5}">
      <dsp:nvSpPr>
        <dsp:cNvPr id="0" name=""/>
        <dsp:cNvSpPr/>
      </dsp:nvSpPr>
      <dsp:spPr>
        <a:xfrm>
          <a:off x="3295" y="0"/>
          <a:ext cx="2175104" cy="19202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b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>
              <a:solidFill>
                <a:schemeClr val="tx2"/>
              </a:solidFill>
            </a:rPr>
            <a:t>Phase 1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>
              <a:solidFill>
                <a:schemeClr val="tx2"/>
              </a:solidFill>
            </a:rPr>
            <a:t> </a:t>
          </a:r>
          <a:r>
            <a:rPr lang="en-US" sz="1900" kern="1200" dirty="0" smtClean="0">
              <a:solidFill>
                <a:schemeClr val="tx2"/>
              </a:solidFill>
            </a:rPr>
            <a:t>Intensive 3 months of assessment, modeling, coaching</a:t>
          </a:r>
          <a:endParaRPr lang="en-US" sz="1900" kern="1200" dirty="0">
            <a:solidFill>
              <a:schemeClr val="tx2"/>
            </a:solidFill>
          </a:endParaRPr>
        </a:p>
      </dsp:txBody>
      <dsp:txXfrm>
        <a:off x="3295" y="0"/>
        <a:ext cx="2175104" cy="1920240"/>
      </dsp:txXfrm>
    </dsp:sp>
    <dsp:sp modelId="{CE9224E1-9CF0-4532-8930-4FB7F53BA4EF}">
      <dsp:nvSpPr>
        <dsp:cNvPr id="0" name=""/>
        <dsp:cNvSpPr/>
      </dsp:nvSpPr>
      <dsp:spPr>
        <a:xfrm>
          <a:off x="850817" y="2160269"/>
          <a:ext cx="480060" cy="480060"/>
        </a:xfrm>
        <a:prstGeom prst="ellipse">
          <a:avLst/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65AF38-F856-462F-BA42-A0951C8E7BD9}">
      <dsp:nvSpPr>
        <dsp:cNvPr id="0" name=""/>
        <dsp:cNvSpPr/>
      </dsp:nvSpPr>
      <dsp:spPr>
        <a:xfrm>
          <a:off x="2287155" y="2880359"/>
          <a:ext cx="2175104" cy="19202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t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>
              <a:solidFill>
                <a:schemeClr val="tx2"/>
              </a:solidFill>
            </a:rPr>
            <a:t>Phase 2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>
              <a:solidFill>
                <a:schemeClr val="tx2"/>
              </a:solidFill>
            </a:rPr>
            <a:t> </a:t>
          </a:r>
          <a:r>
            <a:rPr lang="en-US" sz="1900" kern="1200" dirty="0" smtClean="0">
              <a:solidFill>
                <a:schemeClr val="tx2"/>
              </a:solidFill>
            </a:rPr>
            <a:t>3 months of fading and consumer self-management</a:t>
          </a:r>
          <a:endParaRPr lang="en-US" sz="1900" kern="1200" dirty="0">
            <a:solidFill>
              <a:schemeClr val="tx2"/>
            </a:solidFill>
          </a:endParaRPr>
        </a:p>
      </dsp:txBody>
      <dsp:txXfrm>
        <a:off x="2287155" y="2880359"/>
        <a:ext cx="2175104" cy="1920240"/>
      </dsp:txXfrm>
    </dsp:sp>
    <dsp:sp modelId="{07ECDC0C-5F68-4D1F-BA23-AA1733B45166}">
      <dsp:nvSpPr>
        <dsp:cNvPr id="0" name=""/>
        <dsp:cNvSpPr/>
      </dsp:nvSpPr>
      <dsp:spPr>
        <a:xfrm>
          <a:off x="3134677" y="2160269"/>
          <a:ext cx="480060" cy="480060"/>
        </a:xfrm>
        <a:prstGeom prst="ellipse">
          <a:avLst/>
        </a:prstGeom>
        <a:solidFill>
          <a:schemeClr val="accent2">
            <a:shade val="50000"/>
            <a:hueOff val="-27656"/>
            <a:satOff val="-5606"/>
            <a:lumOff val="3083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B2D778-1164-40E4-9899-7D74DD3F6CA3}">
      <dsp:nvSpPr>
        <dsp:cNvPr id="0" name=""/>
        <dsp:cNvSpPr/>
      </dsp:nvSpPr>
      <dsp:spPr>
        <a:xfrm>
          <a:off x="4571014" y="0"/>
          <a:ext cx="2175104" cy="19202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b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>
              <a:solidFill>
                <a:schemeClr val="tx2"/>
              </a:solidFill>
            </a:rPr>
            <a:t>Phase 3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2"/>
              </a:solidFill>
            </a:rPr>
            <a:t> Ongoing support and boosters as needed</a:t>
          </a:r>
          <a:endParaRPr lang="en-US" sz="1900" kern="1200" dirty="0">
            <a:solidFill>
              <a:schemeClr val="tx2"/>
            </a:solidFill>
          </a:endParaRPr>
        </a:p>
      </dsp:txBody>
      <dsp:txXfrm>
        <a:off x="4571014" y="0"/>
        <a:ext cx="2175104" cy="1920240"/>
      </dsp:txXfrm>
    </dsp:sp>
    <dsp:sp modelId="{5245AD78-0C26-407A-AD32-2CF27D7A07B2}">
      <dsp:nvSpPr>
        <dsp:cNvPr id="0" name=""/>
        <dsp:cNvSpPr/>
      </dsp:nvSpPr>
      <dsp:spPr>
        <a:xfrm>
          <a:off x="5418537" y="2160269"/>
          <a:ext cx="480060" cy="480060"/>
        </a:xfrm>
        <a:prstGeom prst="ellipse">
          <a:avLst/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Accent+Icon">
  <dgm:title val="Chevron Accent Process"/>
  <dgm:desc val="Use to show sequential steps in a task, process, or workflow, or to emphasize movement or direction. Works best with minimal Level 1 and Level 2 text."/>
  <dgm:catLst>
    <dgm:cat type="process" pri="9500"/>
    <dgm:cat type="officeonline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primFontSz" for="des" forName="txNode" op="equ" val="65"/>
      <dgm:constr type="w" for="ch" forName="compositeSpace" refType="w" refFor="ch" refForName="composite" fact="0.02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bgChev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 refType="w" fact="0.24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if>
          <dgm:else name="Name7">
            <dgm:constrLst>
              <dgm:constr type="l" for="ch" forName="bgChev" refType="w" fact="0.1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else>
        </dgm:choose>
        <dgm:ruleLst/>
        <dgm:layoutNode name="bgChev" styleLbl="node1">
          <dgm:alg type="sp"/>
          <dgm:choose name="Name8">
            <dgm:if name="Name9" func="var" arg="dir" op="equ" val="norm">
              <dgm:shape xmlns:r="http://schemas.openxmlformats.org/officeDocument/2006/relationships" type="chevron" r:blip="">
                <dgm:adjLst>
                  <dgm:adj idx="1" val="0.4"/>
                </dgm:adjLst>
              </dgm:shape>
            </dgm:if>
            <dgm:else name="Name10">
              <dgm:shape xmlns:r="http://schemas.openxmlformats.org/officeDocument/2006/relationships" rot="180" type="chevron" r:blip="">
                <dgm:adjLst>
                  <dgm:adj idx="1" val="0.4"/>
                </dgm:adjLst>
              </dgm:shape>
            </dgm:else>
          </dgm:choose>
          <dgm:presOf/>
          <dgm:constrLst/>
        </dgm:layoutNode>
        <dgm:layoutNode name="txNode" styleLbl="fgAcc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ruleLst>
            <dgm:rule type="primFontSz" val="5" fact="NaN" max="NaN"/>
          </dgm:ruleLst>
        </dgm:layoutNode>
      </dgm:layoutNode>
      <dgm:forEach name="Name11" axis="followSib" ptType="sibTrans" cnt="1">
        <dgm:layoutNode name="compositeSpace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fld id="{1E2FAA19-3B28-47CD-906C-30C7358187D9}" type="datetimeFigureOut">
              <a:rPr lang="en-US" smtClean="0"/>
              <a:pPr/>
              <a:t>10/12/2014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fld id="{35DCAC6C-47D2-4AB5-974E-4413F68FC3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fld id="{1E2FAA19-3B28-47CD-906C-30C7358187D9}" type="datetimeFigureOut">
              <a:rPr lang="en-US" smtClean="0"/>
              <a:pPr/>
              <a:t>10/12/2014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fld id="{35DCAC6C-47D2-4AB5-974E-4413F68FC3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  <a:prstGeom prst="rect">
            <a:avLst/>
          </a:prstGeo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  <a:prstGeom prst="rect">
            <a:avLst/>
          </a:prstGeo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fld id="{1E2FAA19-3B28-47CD-906C-30C7358187D9}" type="datetimeFigureOut">
              <a:rPr lang="en-US" smtClean="0"/>
              <a:pPr/>
              <a:t>10/12/2014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fld id="{35DCAC6C-47D2-4AB5-974E-4413F68FC3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heme" Target="../theme/theme1.xml"/><Relationship Id="rId7" Type="http://schemas.openxmlformats.org/officeDocument/2006/relationships/image" Target="../media/image2.pd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10" Type="http://schemas.openxmlformats.org/officeDocument/2006/relationships/image" Target="../media/image3.png"/><Relationship Id="rId4" Type="http://schemas.openxmlformats.org/officeDocument/2006/relationships/image" Target="../media/image1.pdf"/><Relationship Id="rId9" Type="http://schemas.openxmlformats.org/officeDocument/2006/relationships/image" Target="../media/image4.pdf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.png"/><Relationship Id="rId11" Type="http://schemas.openxmlformats.org/officeDocument/2006/relationships/image" Target="../media/image4.pdf"/><Relationship Id="rId5" Type="http://schemas.openxmlformats.org/officeDocument/2006/relationships/image" Target="../media/image1.pdf"/><Relationship Id="rId10" Type="http://schemas.openxmlformats.org/officeDocument/2006/relationships/image" Target="../media/image2.png"/><Relationship Id="rId4" Type="http://schemas.openxmlformats.org/officeDocument/2006/relationships/theme" Target="../theme/theme2.xml"/><Relationship Id="rId9" Type="http://schemas.openxmlformats.org/officeDocument/2006/relationships/image" Target="../media/image2.pd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V="1">
            <a:off x="0" y="5588000"/>
            <a:ext cx="9144000" cy="50800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Small Use Shield_GoldOnTrans.eps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4"/>
              <a:stretch>
                <a:fillRect/>
              </a:stretch>
            </p:blipFill>
          </mc:Choice>
          <mc:Fallback>
            <p:blipFill>
              <a:blip r:embed="rId5"/>
              <a:stretch>
                <a:fillRect/>
              </a:stretch>
            </p:blipFill>
          </mc:Fallback>
        </mc:AlternateContent>
        <p:spPr>
          <a:xfrm>
            <a:off x="8201027" y="238127"/>
            <a:ext cx="748239" cy="748239"/>
          </a:xfrm>
          <a:prstGeom prst="rect">
            <a:avLst/>
          </a:prstGeom>
        </p:spPr>
      </p:pic>
      <p:pic>
        <p:nvPicPr>
          <p:cNvPr id="7" name="Picture 6" descr="1-lineWordmark_GoldOnCard_NoBG.eps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7"/>
              <a:stretch>
                <a:fillRect/>
              </a:stretch>
            </p:blipFill>
          </mc:Choice>
          <mc:Fallback>
            <p:blipFill>
              <a:blip r:embed="rId8"/>
              <a:stretch>
                <a:fillRect/>
              </a:stretch>
            </p:blipFill>
          </mc:Fallback>
        </mc:AlternateContent>
        <p:spPr>
          <a:xfrm>
            <a:off x="6997700" y="6411232"/>
            <a:ext cx="1822126" cy="154821"/>
          </a:xfrm>
          <a:prstGeom prst="rect">
            <a:avLst/>
          </a:prstGeom>
        </p:spPr>
      </p:pic>
      <p:pic>
        <p:nvPicPr>
          <p:cNvPr id="10" name="Picture 9" descr="2-Line_SocialWork_GoldOnCard_NoBG.eps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9"/>
              <a:stretch>
                <a:fillRect/>
              </a:stretch>
            </p:blipFill>
          </mc:Choice>
          <mc:Fallback>
            <p:blipFill>
              <a:blip r:embed="rId10"/>
              <a:stretch>
                <a:fillRect/>
              </a:stretch>
            </p:blipFill>
          </mc:Fallback>
        </mc:AlternateContent>
        <p:spPr>
          <a:xfrm>
            <a:off x="321741" y="5937126"/>
            <a:ext cx="1955800" cy="591887"/>
          </a:xfrm>
          <a:prstGeom prst="rect">
            <a:avLst/>
          </a:prstGeom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50" r:id="rId1"/>
    <p:sldLayoutId id="2147483662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638800"/>
            <a:ext cx="9144000" cy="121781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 flipV="1">
            <a:off x="0" y="5588000"/>
            <a:ext cx="9144000" cy="50800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Small Use Shield_GoldOnTrans.eps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5"/>
              <a:stretch>
                <a:fillRect/>
              </a:stretch>
            </p:blipFill>
          </mc:Choice>
          <mc:Fallback>
            <p:blipFill>
              <a:blip r:embed="rId6"/>
              <a:stretch>
                <a:fillRect/>
              </a:stretch>
            </p:blipFill>
          </mc:Fallback>
        </mc:AlternateContent>
        <p:spPr>
          <a:xfrm>
            <a:off x="8201027" y="238127"/>
            <a:ext cx="748239" cy="748239"/>
          </a:xfrm>
          <a:prstGeom prst="rect">
            <a:avLst/>
          </a:prstGeom>
        </p:spPr>
      </p:pic>
      <p:pic>
        <p:nvPicPr>
          <p:cNvPr id="12" name="Picture 11" descr="1-lineWordmark_GoldOnCard_NoBG.eps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9"/>
              <a:stretch>
                <a:fillRect/>
              </a:stretch>
            </p:blipFill>
          </mc:Choice>
          <mc:Fallback>
            <p:blipFill>
              <a:blip r:embed="rId10"/>
              <a:stretch>
                <a:fillRect/>
              </a:stretch>
            </p:blipFill>
          </mc:Fallback>
        </mc:AlternateContent>
        <p:spPr>
          <a:xfrm>
            <a:off x="6997700" y="6411232"/>
            <a:ext cx="1822126" cy="154821"/>
          </a:xfrm>
          <a:prstGeom prst="rect">
            <a:avLst/>
          </a:prstGeom>
        </p:spPr>
      </p:pic>
      <p:pic>
        <p:nvPicPr>
          <p:cNvPr id="13" name="Picture 12" descr="2-Line_SocialWork_GoldOnCard_NoBG.eps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11"/>
              <a:stretch>
                <a:fillRect/>
              </a:stretch>
            </p:blipFill>
          </mc:Choice>
          <mc:Fallback>
            <p:blipFill>
              <a:blip r:embed="rId12"/>
              <a:stretch>
                <a:fillRect/>
              </a:stretch>
            </p:blipFill>
          </mc:Fallback>
        </mc:AlternateContent>
        <p:spPr>
          <a:xfrm>
            <a:off x="321741" y="5937126"/>
            <a:ext cx="1955800" cy="59188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4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package" Target="../embeddings/Microsoft_Word_Document1.docx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itle 1"/>
          <p:cNvSpPr txBox="1">
            <a:spLocks/>
          </p:cNvSpPr>
          <p:nvPr/>
        </p:nvSpPr>
        <p:spPr>
          <a:xfrm>
            <a:off x="177799" y="1338793"/>
            <a:ext cx="8801101" cy="2200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3200" dirty="0" smtClean="0"/>
              <a:t>The Bridge: A Peer Navigator Intervention for Improving the Health of Adults with Serious Mental Illness</a:t>
            </a:r>
            <a:r>
              <a:rPr kumimoji="0" lang="en-US" sz="440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/>
            </a:r>
            <a:br>
              <a:rPr kumimoji="0" lang="en-US" sz="440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275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52" name="Subtitle 2"/>
          <p:cNvSpPr txBox="1">
            <a:spLocks/>
          </p:cNvSpPr>
          <p:nvPr/>
        </p:nvSpPr>
        <p:spPr>
          <a:xfrm>
            <a:off x="7349" y="3390899"/>
            <a:ext cx="9129299" cy="74930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2400" i="1" dirty="0" smtClean="0">
                <a:latin typeface="Times New Roman"/>
                <a:cs typeface="Times New Roman"/>
              </a:rPr>
              <a:t>Dr. John S. </a:t>
            </a:r>
            <a:r>
              <a:rPr lang="en-US" sz="2400" i="1" dirty="0" err="1" smtClean="0">
                <a:latin typeface="Times New Roman"/>
                <a:cs typeface="Times New Roman"/>
              </a:rPr>
              <a:t>Brekke</a:t>
            </a:r>
            <a:endParaRPr lang="en-US" sz="2400" i="1" dirty="0" smtClean="0">
              <a:latin typeface="Times New Roman"/>
              <a:cs typeface="Times New Roman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400" i="1" u="none" strike="noStrike" kern="1200" cap="none" spc="0" normalizeH="0" baseline="0" noProof="0" dirty="0" smtClean="0">
                <a:effectLst/>
                <a:uLnTx/>
                <a:uFillTx/>
                <a:latin typeface="Times New Roman"/>
                <a:ea typeface="+mn-ea"/>
                <a:cs typeface="Times New Roman"/>
              </a:rPr>
              <a:t>Dr.</a:t>
            </a:r>
            <a:r>
              <a:rPr kumimoji="0" lang="en-US" sz="2400" i="1" u="none" strike="noStrike" kern="1200" cap="none" spc="0" normalizeH="0" noProof="0" dirty="0" smtClean="0">
                <a:effectLst/>
                <a:uLnTx/>
                <a:uFillTx/>
                <a:latin typeface="Times New Roman"/>
                <a:ea typeface="+mn-ea"/>
                <a:cs typeface="Times New Roman"/>
              </a:rPr>
              <a:t> Erin Kelly</a:t>
            </a:r>
            <a:endParaRPr kumimoji="0" lang="en-US" sz="2400" i="1" u="none" strike="noStrike" kern="1200" cap="none" spc="0" normalizeH="0" baseline="0" noProof="0" dirty="0" smtClean="0">
              <a:effectLst/>
              <a:uLnTx/>
              <a:uFillTx/>
              <a:latin typeface="Times New Roman"/>
              <a:ea typeface="+mn-ea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566" y="0"/>
            <a:ext cx="7498080" cy="1143000"/>
          </a:xfrm>
        </p:spPr>
        <p:txBody>
          <a:bodyPr/>
          <a:lstStyle/>
          <a:p>
            <a:r>
              <a:rPr lang="en-US" dirty="0" smtClean="0"/>
              <a:t>Challenge Points </a:t>
            </a:r>
            <a:endParaRPr lang="en-US" dirty="0"/>
          </a:p>
        </p:txBody>
      </p:sp>
      <p:graphicFrame>
        <p:nvGraphicFramePr>
          <p:cNvPr id="1026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631566" y="709448"/>
          <a:ext cx="7615237" cy="53742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Document" r:id="rId4" imgW="9398976" imgH="6634490" progId="Word.Document.12">
                  <p:embed/>
                </p:oleObj>
              </mc:Choice>
              <mc:Fallback>
                <p:oleObj name="Document" r:id="rId4" imgW="9398976" imgH="6634490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1566" y="709448"/>
                        <a:ext cx="7615237" cy="537428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2379" y="274638"/>
            <a:ext cx="7848600" cy="1143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Critical Elements of Health Navigation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2899" y="1417638"/>
            <a:ext cx="7498080" cy="4163356"/>
          </a:xfrm>
        </p:spPr>
        <p:txBody>
          <a:bodyPr>
            <a:normAutofit fontScale="85000" lnSpcReduction="20000"/>
          </a:bodyPr>
          <a:lstStyle/>
          <a:p>
            <a:pPr>
              <a:spcAft>
                <a:spcPts val="600"/>
              </a:spcAft>
              <a:buClr>
                <a:srgbClr val="008000"/>
              </a:buClr>
              <a:buSzPct val="100000"/>
              <a:buFont typeface="Book Antiqua" pitchFamily="18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Consumer Screening &amp; Engagement</a:t>
            </a:r>
          </a:p>
          <a:p>
            <a:pPr>
              <a:spcAft>
                <a:spcPts val="600"/>
              </a:spcAft>
              <a:buClr>
                <a:srgbClr val="008000"/>
              </a:buClr>
              <a:buSzPct val="100000"/>
              <a:buFont typeface="Book Antiqua" pitchFamily="18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Assessment</a:t>
            </a:r>
          </a:p>
          <a:p>
            <a:pPr>
              <a:spcAft>
                <a:spcPts val="600"/>
              </a:spcAft>
              <a:buClr>
                <a:srgbClr val="008000"/>
              </a:buClr>
              <a:buSzPct val="100000"/>
              <a:buFont typeface="Book Antiqua" pitchFamily="18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Goal setting (Healthcare, Wellness/Lifestyle)</a:t>
            </a:r>
          </a:p>
          <a:p>
            <a:pPr>
              <a:spcAft>
                <a:spcPts val="600"/>
              </a:spcAft>
              <a:buClr>
                <a:srgbClr val="008000"/>
              </a:buClr>
              <a:buSzPct val="100000"/>
              <a:buFont typeface="Book Antiqua" pitchFamily="18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Preparing for the Medical Appointment</a:t>
            </a:r>
          </a:p>
          <a:p>
            <a:pPr>
              <a:spcAft>
                <a:spcPts val="600"/>
              </a:spcAft>
              <a:buClr>
                <a:srgbClr val="008000"/>
              </a:buClr>
              <a:buSzPct val="100000"/>
              <a:buFont typeface="Book Antiqua" pitchFamily="18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Navigating the Medical Appointment</a:t>
            </a:r>
          </a:p>
          <a:p>
            <a:pPr>
              <a:spcAft>
                <a:spcPts val="600"/>
              </a:spcAft>
              <a:buClr>
                <a:srgbClr val="008000"/>
              </a:buClr>
              <a:buSzPct val="100000"/>
              <a:buFont typeface="Book Antiqua" pitchFamily="18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Reviewing the Appointment </a:t>
            </a:r>
          </a:p>
          <a:p>
            <a:pPr>
              <a:spcAft>
                <a:spcPts val="600"/>
              </a:spcAft>
              <a:buClr>
                <a:srgbClr val="008000"/>
              </a:buClr>
              <a:buSzPct val="100000"/>
              <a:buFont typeface="Book Antiqua" pitchFamily="18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Follow up Care Plan</a:t>
            </a:r>
          </a:p>
          <a:p>
            <a:pPr>
              <a:spcAft>
                <a:spcPts val="600"/>
              </a:spcAft>
              <a:buClr>
                <a:srgbClr val="008000"/>
              </a:buClr>
              <a:buSzPct val="100000"/>
              <a:buFont typeface="Book Antiqua" pitchFamily="18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Self Management of Health Care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035" y="274638"/>
            <a:ext cx="7498080" cy="1143000"/>
          </a:xfrm>
        </p:spPr>
        <p:txBody>
          <a:bodyPr>
            <a:normAutofit/>
          </a:bodyPr>
          <a:lstStyle/>
          <a:p>
            <a:r>
              <a:rPr lang="en-US" sz="4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Peer Health Navigator Skills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899580" y="945931"/>
            <a:ext cx="7498080" cy="4603531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136525" indent="0">
              <a:spcBef>
                <a:spcPts val="600"/>
              </a:spcBef>
              <a:spcAft>
                <a:spcPts val="600"/>
              </a:spcAft>
              <a:buClr>
                <a:srgbClr val="008000"/>
              </a:buClr>
              <a:buSzPct val="100000"/>
              <a:buNone/>
            </a:pPr>
            <a:endParaRPr lang="en-US" sz="600" dirty="0" smtClean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008000"/>
              </a:buClr>
              <a:buSzPct val="10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Engaging and </a:t>
            </a:r>
            <a:r>
              <a:rPr lang="en-US" dirty="0">
                <a:solidFill>
                  <a:schemeClr val="tx2"/>
                </a:solidFill>
              </a:rPr>
              <a:t>connecting with </a:t>
            </a:r>
            <a:r>
              <a:rPr lang="en-US" dirty="0" smtClean="0">
                <a:solidFill>
                  <a:schemeClr val="tx2"/>
                </a:solidFill>
              </a:rPr>
              <a:t>consumers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008000"/>
              </a:buClr>
              <a:buSzPct val="10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Assessment and building commitment for self management</a:t>
            </a:r>
          </a:p>
          <a:p>
            <a:pPr>
              <a:spcAft>
                <a:spcPts val="600"/>
              </a:spcAft>
              <a:buClr>
                <a:srgbClr val="008000"/>
              </a:buClr>
              <a:buSzPct val="10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Making </a:t>
            </a:r>
            <a:r>
              <a:rPr lang="en-US" dirty="0">
                <a:solidFill>
                  <a:schemeClr val="tx2"/>
                </a:solidFill>
              </a:rPr>
              <a:t>a collaborative plan for the consumer’s health care based on the consumer’s </a:t>
            </a:r>
            <a:r>
              <a:rPr lang="en-US" dirty="0" smtClean="0">
                <a:solidFill>
                  <a:schemeClr val="tx2"/>
                </a:solidFill>
              </a:rPr>
              <a:t>goals</a:t>
            </a:r>
          </a:p>
          <a:p>
            <a:pPr>
              <a:spcAft>
                <a:spcPts val="600"/>
              </a:spcAft>
              <a:buClr>
                <a:srgbClr val="008000"/>
              </a:buClr>
              <a:buSzPct val="10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Accessing and utilizing health care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008000"/>
              </a:buClr>
              <a:buSzPct val="10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Modeling, coaching, fading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300" y="0"/>
            <a:ext cx="7951409" cy="1143000"/>
          </a:xfrm>
        </p:spPr>
        <p:txBody>
          <a:bodyPr>
            <a:normAutofit fontScale="90000"/>
          </a:bodyPr>
          <a:lstStyle/>
          <a:p>
            <a:r>
              <a:rPr lang="en-US" sz="4400" b="1" dirty="0" smtClean="0"/>
              <a:t>Health Navigation Skills </a:t>
            </a:r>
            <a:br>
              <a:rPr lang="en-US" sz="4400" b="1" dirty="0" smtClean="0"/>
            </a:br>
            <a:r>
              <a:rPr lang="en-US" sz="4400" b="1" dirty="0" smtClean="0"/>
              <a:t>Consumers Develop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1111" y="867103"/>
            <a:ext cx="7498080" cy="5131676"/>
          </a:xfrm>
        </p:spPr>
        <p:txBody>
          <a:bodyPr/>
          <a:lstStyle/>
          <a:p>
            <a:pPr lvl="0">
              <a:buNone/>
            </a:pPr>
            <a:endParaRPr lang="en-US" sz="2800" b="1" dirty="0" smtClean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1. Accessing Medical Services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Find medical services</a:t>
            </a:r>
          </a:p>
          <a:p>
            <a:pPr lvl="1"/>
            <a:r>
              <a:rPr lang="en-US" sz="2400" dirty="0" smtClean="0">
                <a:latin typeface="Arial" pitchFamily="34" charset="0"/>
                <a:cs typeface="Arial" pitchFamily="34" charset="0"/>
              </a:rPr>
              <a:t>	Access transportation</a:t>
            </a:r>
          </a:p>
          <a:p>
            <a:pPr lvl="1"/>
            <a:r>
              <a:rPr lang="en-US" sz="2400" dirty="0" smtClean="0">
                <a:latin typeface="Arial" pitchFamily="34" charset="0"/>
                <a:cs typeface="Arial" pitchFamily="34" charset="0"/>
              </a:rPr>
              <a:t>	Make and keep appointments</a:t>
            </a:r>
          </a:p>
          <a:p>
            <a:pPr marL="971550" lvl="1" indent="-514350">
              <a:buNone/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marL="971550" lvl="1" indent="-971550"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2.  Utilizing Medical Services</a:t>
            </a:r>
          </a:p>
          <a:p>
            <a:pPr lvl="1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Prepare for the medical visit</a:t>
            </a:r>
          </a:p>
          <a:p>
            <a:pPr lvl="1"/>
            <a:r>
              <a:rPr lang="en-US" sz="2400" dirty="0" smtClean="0">
                <a:latin typeface="Arial" pitchFamily="34" charset="0"/>
                <a:cs typeface="Arial" pitchFamily="34" charset="0"/>
              </a:rPr>
              <a:t>	Communicate with medical staff</a:t>
            </a:r>
          </a:p>
          <a:p>
            <a:pPr lvl="1"/>
            <a:r>
              <a:rPr lang="en-US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Follow treatment plan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4173" y="898634"/>
            <a:ext cx="7498080" cy="4800600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sz="2800" b="1" dirty="0" smtClean="0"/>
              <a:t>3. Maintaining health</a:t>
            </a:r>
            <a:endParaRPr lang="en-US" sz="2800" dirty="0" smtClean="0"/>
          </a:p>
          <a:p>
            <a:pPr lvl="1"/>
            <a:r>
              <a:rPr lang="en-US" dirty="0" smtClean="0"/>
              <a:t>	Be organized about their health care</a:t>
            </a:r>
          </a:p>
          <a:p>
            <a:pPr lvl="1"/>
            <a:r>
              <a:rPr lang="en-US" dirty="0" smtClean="0"/>
              <a:t>	Achieve Health and Wellness Goals</a:t>
            </a:r>
          </a:p>
          <a:p>
            <a:pPr lvl="1"/>
            <a:r>
              <a:rPr lang="en-US" dirty="0" smtClean="0"/>
              <a:t>	Prioritize health needs</a:t>
            </a:r>
          </a:p>
          <a:p>
            <a:pPr marL="971550" lvl="1" indent="-514350">
              <a:buNone/>
            </a:pPr>
            <a:endParaRPr lang="en-US" dirty="0" smtClean="0"/>
          </a:p>
          <a:p>
            <a:pPr marL="971550" lvl="1" indent="-971550">
              <a:buNone/>
            </a:pPr>
            <a:r>
              <a:rPr lang="en-US" b="1" dirty="0" smtClean="0"/>
              <a:t>4.  Asking for support to overcome roadblocks</a:t>
            </a:r>
          </a:p>
          <a:p>
            <a:pPr marL="971550" lvl="1" indent="-514350">
              <a:buNone/>
            </a:pPr>
            <a:endParaRPr lang="en-US" b="1" dirty="0" smtClean="0"/>
          </a:p>
          <a:p>
            <a:pPr marL="971550" lvl="1" indent="-971550">
              <a:buNone/>
            </a:pPr>
            <a:r>
              <a:rPr lang="en-US" b="1" dirty="0" smtClean="0"/>
              <a:t>5.  Managing emotions and symptoms during  medical activities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of “Bridge”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8863" y="1149514"/>
            <a:ext cx="7498080" cy="4800600"/>
          </a:xfrm>
        </p:spPr>
        <p:txBody>
          <a:bodyPr/>
          <a:lstStyle/>
          <a:p>
            <a:pPr marL="804863" indent="-457200">
              <a:buFont typeface="Book Antiqua" panose="02040602050305030304" pitchFamily="18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3-year pilot research project started in 2008</a:t>
            </a:r>
          </a:p>
          <a:p>
            <a:pPr marL="804863" indent="-457200">
              <a:buFont typeface="Book Antiqua" panose="02040602050305030304" pitchFamily="18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Project Bridge team from the USC School of Social Work in collaboration with Pacific Clinics</a:t>
            </a:r>
          </a:p>
          <a:p>
            <a:endParaRPr lang="en-US" dirty="0"/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1471343" y="4038600"/>
            <a:ext cx="6705600" cy="1206500"/>
          </a:xfrm>
          <a:prstGeom prst="rect">
            <a:avLst/>
          </a:prstGeom>
          <a:ln>
            <a:solidFill>
              <a:schemeClr val="tx1">
                <a:lumMod val="75000"/>
              </a:schemeClr>
            </a:solidFill>
          </a:ln>
        </p:spPr>
        <p:txBody>
          <a:bodyPr>
            <a:normAutofit fontScale="25000" lnSpcReduction="20000"/>
          </a:bodyPr>
          <a:lstStyle/>
          <a:p>
            <a:pPr marL="136525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36525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6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Funded by:</a:t>
            </a:r>
          </a:p>
          <a:p>
            <a:pPr marL="798513" marR="0" lvl="0" indent="-3349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000"/>
              </a:buClr>
              <a:buSzPct val="80000"/>
              <a:buFont typeface="Book Antiqua" pitchFamily="18" charset="0"/>
              <a:buChar char="•"/>
              <a:tabLst/>
              <a:defRPr/>
            </a:pPr>
            <a:r>
              <a:rPr kumimoji="0" lang="en-US" sz="6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UniHealth</a:t>
            </a:r>
            <a:r>
              <a:rPr kumimoji="0" lang="en-US" sz="6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Foundation</a:t>
            </a:r>
          </a:p>
          <a:p>
            <a:pPr marL="798513" marR="0" lvl="0" indent="-334963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8000"/>
              </a:buClr>
              <a:buSzPct val="80000"/>
              <a:buFont typeface="Book Antiqua" pitchFamily="18" charset="0"/>
              <a:buChar char="•"/>
              <a:tabLst/>
              <a:defRPr/>
            </a:pPr>
            <a:r>
              <a:rPr kumimoji="0" lang="en-US" sz="6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NIMH</a:t>
            </a:r>
          </a:p>
          <a:p>
            <a:pPr marL="798513" marR="0" lvl="0" indent="-334963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8000"/>
              </a:buClr>
              <a:buSzPct val="80000"/>
              <a:buFont typeface="Book Antiqua" pitchFamily="18" charset="0"/>
              <a:buChar char="•"/>
              <a:tabLst/>
              <a:defRPr/>
            </a:pPr>
            <a:r>
              <a:rPr kumimoji="0" lang="en-US" sz="6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Clinical and Translational Science Institute at USC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2740" y="274638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en-US" sz="4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Health Care Problems at </a:t>
            </a:r>
            <a:br>
              <a:rPr lang="en-US" sz="4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en-US" sz="4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Beginning of Pilot RCT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Of 24 health problems/symptoms </a:t>
            </a:r>
          </a:p>
          <a:p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188216315"/>
              </p:ext>
            </p:extLst>
          </p:nvPr>
        </p:nvGraphicFramePr>
        <p:xfrm>
          <a:off x="945892" y="2238703"/>
          <a:ext cx="7104928" cy="3429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9297" y="0"/>
            <a:ext cx="7498080" cy="1143000"/>
          </a:xfrm>
        </p:spPr>
        <p:txBody>
          <a:bodyPr/>
          <a:lstStyle/>
          <a:p>
            <a:r>
              <a:rPr lang="en-US" dirty="0" smtClean="0"/>
              <a:t>Summary of Findings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92889" y="740979"/>
            <a:ext cx="7714488" cy="472440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136525" indent="0">
              <a:buClr>
                <a:srgbClr val="008000"/>
              </a:buClr>
              <a:buSzPct val="100000"/>
              <a:buNone/>
            </a:pPr>
            <a:endParaRPr lang="en-US" sz="600" dirty="0" smtClean="0">
              <a:solidFill>
                <a:schemeClr val="tx2"/>
              </a:solidFill>
            </a:endParaRPr>
          </a:p>
          <a:p>
            <a:pPr marL="136525" indent="0">
              <a:buClr>
                <a:srgbClr val="008000"/>
              </a:buClr>
              <a:buSzPct val="100000"/>
              <a:buNone/>
            </a:pPr>
            <a:r>
              <a:rPr lang="en-US" sz="2400" dirty="0" smtClean="0">
                <a:solidFill>
                  <a:schemeClr val="tx2"/>
                </a:solidFill>
              </a:rPr>
              <a:t>The Peer Health Navigation Intervention (“Bridge”) shows impact and promise for: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068999778"/>
              </p:ext>
            </p:extLst>
          </p:nvPr>
        </p:nvGraphicFramePr>
        <p:xfrm>
          <a:off x="809297" y="1731579"/>
          <a:ext cx="7162800" cy="3733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629" y="23648"/>
            <a:ext cx="7498080" cy="1143000"/>
          </a:xfrm>
        </p:spPr>
        <p:txBody>
          <a:bodyPr/>
          <a:lstStyle/>
          <a:p>
            <a:r>
              <a:rPr lang="en-US" dirty="0" smtClean="0"/>
              <a:t>Pilot RCT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4629" y="1166648"/>
            <a:ext cx="7498080" cy="4800600"/>
          </a:xfrm>
        </p:spPr>
        <p:txBody>
          <a:bodyPr/>
          <a:lstStyle/>
          <a:p>
            <a:pPr marL="115888" indent="20638">
              <a:buNone/>
            </a:pPr>
            <a:endParaRPr lang="en-US" sz="1100" b="1" dirty="0" smtClean="0">
              <a:solidFill>
                <a:schemeClr val="tx2"/>
              </a:solidFill>
            </a:endParaRPr>
          </a:p>
          <a:p>
            <a:pPr marL="115888" indent="20638">
              <a:spcBef>
                <a:spcPts val="0"/>
              </a:spcBef>
              <a:buNone/>
            </a:pPr>
            <a:r>
              <a:rPr lang="en-US" dirty="0" smtClean="0">
                <a:solidFill>
                  <a:schemeClr val="tx2"/>
                </a:solidFill>
              </a:rPr>
              <a:t>Positive findings for the intervention in terms of:</a:t>
            </a:r>
          </a:p>
          <a:p>
            <a:pPr>
              <a:spcBef>
                <a:spcPts val="0"/>
              </a:spcBef>
              <a:buNone/>
            </a:pPr>
            <a:endParaRPr lang="en-US" sz="1200" dirty="0" smtClean="0">
              <a:solidFill>
                <a:schemeClr val="tx2"/>
              </a:solidFill>
            </a:endParaRPr>
          </a:p>
          <a:p>
            <a:pPr>
              <a:spcBef>
                <a:spcPts val="0"/>
              </a:spcBef>
              <a:buClr>
                <a:srgbClr val="008000"/>
              </a:buClr>
              <a:buSzPct val="100000"/>
              <a:buFont typeface="Book Antiqua" pitchFamily="18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Acceptability to clients and agency staff</a:t>
            </a:r>
          </a:p>
          <a:p>
            <a:pPr>
              <a:spcBef>
                <a:spcPts val="0"/>
              </a:spcBef>
              <a:buClr>
                <a:srgbClr val="008000"/>
              </a:buClr>
              <a:buSzPct val="100000"/>
              <a:buFont typeface="Book Antiqua" pitchFamily="18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Tolerability for clients</a:t>
            </a:r>
          </a:p>
          <a:p>
            <a:pPr>
              <a:spcBef>
                <a:spcPts val="0"/>
              </a:spcBef>
              <a:buClr>
                <a:srgbClr val="008000"/>
              </a:buClr>
              <a:buSzPct val="100000"/>
              <a:buFont typeface="Book Antiqua" pitchFamily="18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Feasibility of integration into clinic and teams</a:t>
            </a:r>
          </a:p>
          <a:p>
            <a:pPr>
              <a:spcBef>
                <a:spcPts val="0"/>
              </a:spcBef>
              <a:buClr>
                <a:srgbClr val="008000"/>
              </a:buClr>
              <a:buSzPct val="100000"/>
              <a:buFont typeface="Book Antiqua" pitchFamily="18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Feasibility for peer providers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518" y="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Interviews with Peer Health Navigators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518" y="930166"/>
            <a:ext cx="7498080" cy="4800600"/>
          </a:xfrm>
        </p:spPr>
        <p:txBody>
          <a:bodyPr/>
          <a:lstStyle/>
          <a:p>
            <a:pPr marL="457200" indent="-457200">
              <a:buClr>
                <a:srgbClr val="008000"/>
              </a:buClr>
              <a:buSzPct val="100000"/>
              <a:buFont typeface="Book Antiqua" pitchFamily="18" charset="0"/>
              <a:buChar char="•"/>
              <a:defRPr/>
            </a:pPr>
            <a:endParaRPr lang="en-US" sz="3000" dirty="0" smtClean="0">
              <a:solidFill>
                <a:schemeClr val="tx2"/>
              </a:solidFill>
            </a:endParaRPr>
          </a:p>
          <a:p>
            <a:pPr marL="457200" indent="-457200">
              <a:buClr>
                <a:srgbClr val="008000"/>
              </a:buClr>
              <a:buSzPct val="100000"/>
              <a:buFont typeface="Book Antiqua" pitchFamily="18" charset="0"/>
              <a:buChar char="•"/>
              <a:defRPr/>
            </a:pPr>
            <a:r>
              <a:rPr lang="en-US" sz="3000" dirty="0" smtClean="0">
                <a:solidFill>
                  <a:schemeClr val="tx2"/>
                </a:solidFill>
              </a:rPr>
              <a:t>People who provide critical services receive benefits themselves (the “helper principle”)</a:t>
            </a:r>
          </a:p>
          <a:p>
            <a:pPr marL="777875" lvl="1" indent="-457200">
              <a:buClr>
                <a:srgbClr val="008000"/>
              </a:buClr>
              <a:buSzPct val="100000"/>
              <a:buFont typeface="Book Antiqua" pitchFamily="18" charset="0"/>
              <a:buChar char="•"/>
              <a:defRPr/>
            </a:pPr>
            <a:r>
              <a:rPr lang="en-US" dirty="0" smtClean="0">
                <a:solidFill>
                  <a:schemeClr val="tx2"/>
                </a:solidFill>
              </a:rPr>
              <a:t>Increased self-esteem</a:t>
            </a:r>
          </a:p>
          <a:p>
            <a:pPr marL="777875" lvl="1" indent="-457200">
              <a:buClr>
                <a:srgbClr val="008000"/>
              </a:buClr>
              <a:buSzPct val="100000"/>
              <a:buFont typeface="Book Antiqua" pitchFamily="18" charset="0"/>
              <a:buChar char="•"/>
              <a:defRPr/>
            </a:pPr>
            <a:r>
              <a:rPr lang="en-US" dirty="0" smtClean="0">
                <a:solidFill>
                  <a:schemeClr val="tx2"/>
                </a:solidFill>
              </a:rPr>
              <a:t>Newfound confidence</a:t>
            </a:r>
          </a:p>
          <a:p>
            <a:pPr marL="777875" lvl="1" indent="-457200">
              <a:buClr>
                <a:srgbClr val="008000"/>
              </a:buClr>
              <a:buSzPct val="100000"/>
              <a:buFont typeface="Book Antiqua" pitchFamily="18" charset="0"/>
              <a:buChar char="•"/>
              <a:defRPr/>
            </a:pPr>
            <a:r>
              <a:rPr lang="en-US" dirty="0" smtClean="0">
                <a:solidFill>
                  <a:schemeClr val="tx2"/>
                </a:solidFill>
              </a:rPr>
              <a:t>High job satisfaction </a:t>
            </a:r>
          </a:p>
          <a:p>
            <a:pPr marL="457200" indent="-457200">
              <a:buClr>
                <a:srgbClr val="008000"/>
              </a:buClr>
              <a:buSzPct val="100000"/>
              <a:buFont typeface="Book Antiqua" pitchFamily="18" charset="0"/>
              <a:buChar char="•"/>
              <a:defRPr/>
            </a:pPr>
            <a:r>
              <a:rPr lang="en-US" sz="3000" dirty="0" smtClean="0">
                <a:solidFill>
                  <a:schemeClr val="tx2"/>
                </a:solidFill>
              </a:rPr>
              <a:t>Peer Health Navigators were more likely to obtain medical care for their own health care needs after navigating consumers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900" y="723900"/>
            <a:ext cx="7498080" cy="48006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To deal with the health disparities in this population we need: </a:t>
            </a:r>
          </a:p>
          <a:p>
            <a:pPr>
              <a:buNone/>
            </a:pPr>
            <a:endParaRPr lang="en-US" dirty="0" smtClean="0"/>
          </a:p>
          <a:p>
            <a:r>
              <a:rPr lang="en-US" b="1" dirty="0" smtClean="0"/>
              <a:t>Top-down</a:t>
            </a:r>
            <a:r>
              <a:rPr lang="en-US" dirty="0" smtClean="0"/>
              <a:t>: A healthcare system that is receptive and responsive </a:t>
            </a:r>
          </a:p>
          <a:p>
            <a:r>
              <a:rPr lang="en-US" b="1" dirty="0" smtClean="0"/>
              <a:t>Bottom up</a:t>
            </a:r>
            <a:r>
              <a:rPr lang="en-US" dirty="0" smtClean="0"/>
              <a:t>: Consumers that are ready to be active in the system and in their own health care.    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6159" y="274638"/>
            <a:ext cx="7498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PCORI funded Study</a:t>
            </a:r>
            <a:br>
              <a:rPr lang="en-US" dirty="0" smtClean="0"/>
            </a:br>
            <a:r>
              <a:rPr lang="en-US" dirty="0" smtClean="0"/>
              <a:t>   </a:t>
            </a:r>
            <a:r>
              <a:rPr lang="en-US" dirty="0" err="1" smtClean="0"/>
              <a:t>B</a:t>
            </a:r>
            <a:r>
              <a:rPr lang="en-US" sz="3600" dirty="0" err="1" smtClean="0"/>
              <a:t>rekke</a:t>
            </a:r>
            <a:r>
              <a:rPr lang="en-US" sz="3600" dirty="0" smtClean="0"/>
              <a:t> PI, Kelly Co-I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6159" y="1119351"/>
            <a:ext cx="7498080" cy="4548351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150 consumers have been randomized to immediate HN or 6 month wait-list</a:t>
            </a:r>
          </a:p>
          <a:p>
            <a:r>
              <a:rPr lang="en-US" dirty="0" smtClean="0"/>
              <a:t>Interviews at BL and every 6 mo for 18 mo</a:t>
            </a:r>
          </a:p>
          <a:p>
            <a:r>
              <a:rPr lang="en-US" dirty="0" smtClean="0"/>
              <a:t>6 months of peer health navigation</a:t>
            </a:r>
          </a:p>
          <a:p>
            <a:r>
              <a:rPr lang="en-US" dirty="0" smtClean="0"/>
              <a:t>3 HNs with caseloads of about 20 each </a:t>
            </a:r>
          </a:p>
          <a:p>
            <a:r>
              <a:rPr lang="en-US" dirty="0" smtClean="0"/>
              <a:t>One agency site within Pacific Clinics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7"/>
            <a:ext cx="8933688" cy="1853707"/>
          </a:xfrm>
        </p:spPr>
        <p:txBody>
          <a:bodyPr/>
          <a:lstStyle/>
          <a:p>
            <a:r>
              <a:rPr lang="en-US" sz="4000" dirty="0" smtClean="0">
                <a:ea typeface="ヒラギノ角ゴ Pro W3" charset="-128"/>
              </a:rPr>
              <a:t>Stages for implementing and sustaining a peer health navigator intervention at a mental health agency:</a:t>
            </a:r>
            <a:endParaRPr lang="en-US" sz="4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8163544"/>
              </p:ext>
            </p:extLst>
          </p:nvPr>
        </p:nvGraphicFramePr>
        <p:xfrm>
          <a:off x="935420" y="1600200"/>
          <a:ext cx="7499350" cy="3733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80" y="274638"/>
            <a:ext cx="7498080" cy="1143000"/>
          </a:xfrm>
        </p:spPr>
        <p:txBody>
          <a:bodyPr/>
          <a:lstStyle/>
          <a:p>
            <a:r>
              <a:rPr lang="en-US" dirty="0" smtClean="0"/>
              <a:t>Implementation Manual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80" y="1417638"/>
            <a:ext cx="7498080" cy="4800600"/>
          </a:xfrm>
        </p:spPr>
        <p:txBody>
          <a:bodyPr/>
          <a:lstStyle/>
          <a:p>
            <a:r>
              <a:rPr lang="en-US" dirty="0" smtClean="0"/>
              <a:t>With grant support from the </a:t>
            </a:r>
            <a:r>
              <a:rPr lang="en-US" dirty="0" err="1" smtClean="0"/>
              <a:t>UniHealth</a:t>
            </a:r>
            <a:r>
              <a:rPr lang="en-US" dirty="0" smtClean="0"/>
              <a:t> Foundation we are </a:t>
            </a:r>
            <a:r>
              <a:rPr lang="en-US" dirty="0" err="1" smtClean="0"/>
              <a:t>manualizing</a:t>
            </a:r>
            <a:r>
              <a:rPr lang="en-US" dirty="0" smtClean="0"/>
              <a:t> and testing the feasibility of an implementation manual for use by agency practitioners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8518" y="82647"/>
            <a:ext cx="7406640" cy="55450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Bridge Team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8518" y="637149"/>
            <a:ext cx="7406640" cy="5334000"/>
          </a:xfrm>
        </p:spPr>
        <p:txBody>
          <a:bodyPr>
            <a:normAutofit/>
          </a:bodyPr>
          <a:lstStyle/>
          <a:p>
            <a:r>
              <a:rPr lang="en-US" dirty="0" smtClean="0"/>
              <a:t>John </a:t>
            </a:r>
            <a:r>
              <a:rPr lang="en-US" dirty="0" err="1" smtClean="0"/>
              <a:t>Brekke</a:t>
            </a:r>
            <a:r>
              <a:rPr lang="en-US" dirty="0" smtClean="0"/>
              <a:t>, PhD, PI; USC</a:t>
            </a:r>
          </a:p>
          <a:p>
            <a:r>
              <a:rPr lang="en-US" dirty="0" smtClean="0"/>
              <a:t>Lou Mallory, Peer Health Navigator Supervisor; Pacific Clinics</a:t>
            </a:r>
          </a:p>
          <a:p>
            <a:r>
              <a:rPr lang="en-US" dirty="0" smtClean="0"/>
              <a:t>Erin Kelly, PhD, Co-I; USC</a:t>
            </a:r>
          </a:p>
          <a:p>
            <a:r>
              <a:rPr lang="en-US" dirty="0" smtClean="0"/>
              <a:t>Heather Cohen, MPP, Project Director; USC</a:t>
            </a:r>
          </a:p>
          <a:p>
            <a:r>
              <a:rPr lang="en-US" dirty="0" smtClean="0"/>
              <a:t>Laura Pancake, MSW, Corporate Director; Pacific Clinics</a:t>
            </a:r>
          </a:p>
          <a:p>
            <a:r>
              <a:rPr lang="en-US" dirty="0" smtClean="0"/>
              <a:t>Holly </a:t>
            </a:r>
            <a:r>
              <a:rPr lang="en-US" dirty="0" err="1" smtClean="0"/>
              <a:t>Kiger</a:t>
            </a:r>
            <a:r>
              <a:rPr lang="en-US" dirty="0" smtClean="0"/>
              <a:t>, RN, MSN; USC</a:t>
            </a:r>
          </a:p>
          <a:p>
            <a:r>
              <a:rPr lang="en-US" dirty="0" smtClean="0"/>
              <a:t>Toni Rainey, Francisco Espinoza, Tamara Ra: Peer Health Navigators; Pacific Clinics</a:t>
            </a:r>
          </a:p>
          <a:p>
            <a:r>
              <a:rPr lang="en-US" dirty="0" smtClean="0"/>
              <a:t>Crystal Stewart, Jorge Avila, Research Assistants; USC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2739" y="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en-US" sz="4400" dirty="0" smtClean="0">
                <a:effectLst/>
              </a:rPr>
              <a:t>Systematic Review of Self-Management Interventions</a:t>
            </a:r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r>
              <a:rPr lang="en-US" sz="2000" dirty="0" smtClean="0">
                <a:effectLst/>
              </a:rPr>
              <a:t>Kelly, </a:t>
            </a:r>
            <a:r>
              <a:rPr lang="en-US" sz="2000" dirty="0" err="1" smtClean="0">
                <a:effectLst/>
              </a:rPr>
              <a:t>Brekke</a:t>
            </a:r>
            <a:r>
              <a:rPr lang="en-US" sz="2000" dirty="0" smtClean="0">
                <a:effectLst/>
              </a:rPr>
              <a:t> et al., </a:t>
            </a:r>
            <a:r>
              <a:rPr lang="en-US" sz="2000" i="1" dirty="0" smtClean="0">
                <a:effectLst/>
              </a:rPr>
              <a:t>Psychiatric Services</a:t>
            </a:r>
            <a:r>
              <a:rPr lang="en-US" sz="2000" dirty="0" smtClean="0">
                <a:effectLst/>
              </a:rPr>
              <a:t>, In Press</a:t>
            </a:r>
            <a:endParaRPr lang="en-US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6877" y="1434662"/>
            <a:ext cx="7498080" cy="4256690"/>
          </a:xfrm>
        </p:spPr>
        <p:txBody>
          <a:bodyPr>
            <a:normAutofit fontScale="92500"/>
          </a:bodyPr>
          <a:lstStyle/>
          <a:p>
            <a:r>
              <a:rPr lang="en-US" sz="2800" dirty="0" smtClean="0"/>
              <a:t>14 studies involving self-management of medical care and health by individuals with SMI</a:t>
            </a:r>
          </a:p>
          <a:p>
            <a:r>
              <a:rPr lang="en-US" sz="2800" dirty="0" smtClean="0"/>
              <a:t>Promising evidence that consumers can collaborate with health professionals or be trained to self-manage their health and health care. </a:t>
            </a:r>
          </a:p>
          <a:p>
            <a:pPr lvl="1"/>
            <a:r>
              <a:rPr lang="en-US" sz="2400" dirty="0" smtClean="0"/>
              <a:t>8 of the 14 studies used a self-report measure and 5 found evidence of improvement</a:t>
            </a:r>
          </a:p>
          <a:p>
            <a:r>
              <a:rPr lang="en-US" sz="2800" dirty="0" smtClean="0"/>
              <a:t>Evidence supports the use of mental health peers or professional staff to implement health care interventions.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0395" y="0"/>
            <a:ext cx="7498080" cy="1143000"/>
          </a:xfrm>
        </p:spPr>
        <p:txBody>
          <a:bodyPr/>
          <a:lstStyle/>
          <a:p>
            <a:r>
              <a:rPr lang="en-US" sz="4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Electronic Health Records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0395" y="677917"/>
            <a:ext cx="7498080" cy="4800600"/>
          </a:xfrm>
        </p:spPr>
        <p:txBody>
          <a:bodyPr>
            <a:normAutofit lnSpcReduction="10000"/>
          </a:bodyPr>
          <a:lstStyle/>
          <a:p>
            <a:pPr>
              <a:spcAft>
                <a:spcPts val="1200"/>
              </a:spcAft>
              <a:buClr>
                <a:srgbClr val="008000"/>
              </a:buClr>
              <a:buSzPct val="10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The federal government has recently incentivized the adoption of electronic health records (EHR)</a:t>
            </a:r>
          </a:p>
          <a:p>
            <a:pPr>
              <a:spcAft>
                <a:spcPts val="1200"/>
              </a:spcAft>
              <a:buClr>
                <a:srgbClr val="008000"/>
              </a:buClr>
              <a:buSzPct val="10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The goal is to </a:t>
            </a:r>
            <a:r>
              <a:rPr lang="en-US" dirty="0" smtClean="0">
                <a:solidFill>
                  <a:srgbClr val="008000"/>
                </a:solidFill>
              </a:rPr>
              <a:t>improve communication between mental health and medical providers</a:t>
            </a:r>
          </a:p>
          <a:p>
            <a:pPr>
              <a:spcAft>
                <a:spcPts val="1200"/>
              </a:spcAft>
              <a:buClr>
                <a:srgbClr val="008000"/>
              </a:buClr>
              <a:buSzPct val="10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Those with SMI are often excluded from studies evaluating the effectiveness of EHR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0395" y="0"/>
            <a:ext cx="7498080" cy="1143000"/>
          </a:xfrm>
        </p:spPr>
        <p:txBody>
          <a:bodyPr/>
          <a:lstStyle/>
          <a:p>
            <a:r>
              <a:rPr lang="en-US" sz="4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Personal Health Records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0395" y="804041"/>
            <a:ext cx="7498080" cy="4800600"/>
          </a:xfrm>
        </p:spPr>
        <p:txBody>
          <a:bodyPr>
            <a:normAutofit fontScale="92500" lnSpcReduction="20000"/>
          </a:bodyPr>
          <a:lstStyle/>
          <a:p>
            <a:pPr marL="136525" indent="0">
              <a:spcAft>
                <a:spcPts val="1200"/>
              </a:spcAft>
              <a:buClr>
                <a:srgbClr val="008000"/>
              </a:buClr>
              <a:buSzPct val="100000"/>
              <a:buNone/>
            </a:pPr>
            <a:r>
              <a:rPr lang="en-US" sz="3600" dirty="0" smtClean="0">
                <a:solidFill>
                  <a:schemeClr val="tx2"/>
                </a:solidFill>
              </a:rPr>
              <a:t>Personal health records can refer to:</a:t>
            </a:r>
          </a:p>
          <a:p>
            <a:pPr marL="650875" indent="-514350">
              <a:spcAft>
                <a:spcPts val="1200"/>
              </a:spcAft>
              <a:buClr>
                <a:srgbClr val="008000"/>
              </a:buClr>
              <a:buSzPct val="100000"/>
              <a:buAutoNum type="alphaLcParenR"/>
            </a:pPr>
            <a:r>
              <a:rPr lang="en-US" dirty="0" smtClean="0">
                <a:solidFill>
                  <a:schemeClr val="tx2"/>
                </a:solidFill>
              </a:rPr>
              <a:t>Records accessible to a patient but is a part of the </a:t>
            </a:r>
            <a:r>
              <a:rPr lang="en-US" dirty="0" smtClean="0">
                <a:solidFill>
                  <a:srgbClr val="008000"/>
                </a:solidFill>
              </a:rPr>
              <a:t>EHR system of their medical provider</a:t>
            </a:r>
          </a:p>
          <a:p>
            <a:pPr marL="650875" indent="-514350">
              <a:spcAft>
                <a:spcPts val="1200"/>
              </a:spcAft>
              <a:buClr>
                <a:srgbClr val="008000"/>
              </a:buClr>
              <a:buSzPct val="100000"/>
              <a:buAutoNum type="alphaLcParenR"/>
            </a:pPr>
            <a:r>
              <a:rPr lang="en-US" dirty="0" smtClean="0">
                <a:solidFill>
                  <a:schemeClr val="tx2"/>
                </a:solidFill>
              </a:rPr>
              <a:t>A standalone record, </a:t>
            </a:r>
            <a:r>
              <a:rPr lang="en-US" dirty="0" smtClean="0">
                <a:solidFill>
                  <a:srgbClr val="008000"/>
                </a:solidFill>
              </a:rPr>
              <a:t>maintained by the  patient</a:t>
            </a:r>
            <a:r>
              <a:rPr lang="en-US" dirty="0" smtClean="0">
                <a:solidFill>
                  <a:schemeClr val="tx2"/>
                </a:solidFill>
              </a:rPr>
              <a:t>, such as with Microsoft’s </a:t>
            </a:r>
            <a:r>
              <a:rPr lang="en-US" dirty="0" err="1" smtClean="0">
                <a:solidFill>
                  <a:schemeClr val="tx2"/>
                </a:solidFill>
              </a:rPr>
              <a:t>HealthVault</a:t>
            </a:r>
            <a:r>
              <a:rPr lang="en-US" dirty="0" smtClean="0">
                <a:solidFill>
                  <a:schemeClr val="tx2"/>
                </a:solidFill>
              </a:rPr>
              <a:t> application</a:t>
            </a:r>
          </a:p>
          <a:p>
            <a:pPr marL="650875" indent="-514350">
              <a:spcAft>
                <a:spcPts val="1200"/>
              </a:spcAft>
              <a:buClr>
                <a:srgbClr val="008000"/>
              </a:buClr>
              <a:buSzPct val="100000"/>
              <a:buAutoNum type="alphaLcParenR"/>
            </a:pPr>
            <a:r>
              <a:rPr lang="en-US" dirty="0" smtClean="0">
                <a:solidFill>
                  <a:schemeClr val="tx2"/>
                </a:solidFill>
              </a:rPr>
              <a:t>Health information records accessible to a patient but </a:t>
            </a:r>
            <a:r>
              <a:rPr lang="en-US" dirty="0" smtClean="0">
                <a:solidFill>
                  <a:srgbClr val="008000"/>
                </a:solidFill>
              </a:rPr>
              <a:t>maintained by a mental health agency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02" y="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en-US" sz="4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Benefits of Personal </a:t>
            </a:r>
            <a:br>
              <a:rPr lang="en-US" sz="4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en-US" sz="4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Health Records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801" y="1143000"/>
            <a:ext cx="7960639" cy="4800600"/>
          </a:xfrm>
        </p:spPr>
        <p:txBody>
          <a:bodyPr>
            <a:normAutofit fontScale="92500"/>
          </a:bodyPr>
          <a:lstStyle/>
          <a:p>
            <a:pPr>
              <a:spcAft>
                <a:spcPts val="1200"/>
              </a:spcAft>
              <a:buClr>
                <a:srgbClr val="008000"/>
              </a:buClr>
              <a:buSzPct val="10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Could improve the efficiency and effectiveness of care</a:t>
            </a:r>
          </a:p>
          <a:p>
            <a:pPr>
              <a:spcAft>
                <a:spcPts val="1200"/>
              </a:spcAft>
              <a:buClr>
                <a:srgbClr val="008000"/>
              </a:buClr>
              <a:buSzPct val="10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Empower individuals to become more active participants in their care</a:t>
            </a:r>
          </a:p>
          <a:p>
            <a:pPr>
              <a:spcAft>
                <a:spcPts val="1200"/>
              </a:spcAft>
              <a:buClr>
                <a:srgbClr val="008000"/>
              </a:buClr>
              <a:buSzPct val="10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Reduce communication errors across providers</a:t>
            </a:r>
          </a:p>
          <a:p>
            <a:pPr>
              <a:spcAft>
                <a:spcPts val="1200"/>
              </a:spcAft>
              <a:buClr>
                <a:srgbClr val="008000"/>
              </a:buClr>
              <a:buSzPct val="10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Could improve individuals’ adherence to treatment  and improve their self-management of care  long-term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318832" cy="819807"/>
          </a:xfrm>
        </p:spPr>
        <p:txBody>
          <a:bodyPr>
            <a:normAutofit/>
          </a:bodyPr>
          <a:lstStyle/>
          <a:p>
            <a:r>
              <a:rPr lang="en-US" sz="4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Serious Mental Illness and PHR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323" y="819807"/>
            <a:ext cx="8071945" cy="4453759"/>
          </a:xfrm>
        </p:spPr>
        <p:txBody>
          <a:bodyPr/>
          <a:lstStyle/>
          <a:p>
            <a:pPr>
              <a:spcAft>
                <a:spcPts val="1200"/>
              </a:spcAft>
              <a:buClr>
                <a:srgbClr val="008000"/>
              </a:buClr>
              <a:buSzPct val="100000"/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2"/>
                </a:solidFill>
              </a:rPr>
              <a:t>Those with SMI are often excluded from studies about PHR</a:t>
            </a:r>
          </a:p>
          <a:p>
            <a:pPr>
              <a:spcAft>
                <a:spcPts val="1200"/>
              </a:spcAft>
              <a:buClr>
                <a:srgbClr val="008000"/>
              </a:buClr>
              <a:buSzPct val="100000"/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2"/>
                </a:solidFill>
              </a:rPr>
              <a:t>Potentially excluding a group that could derive  a great deal of benefit from maintaining a PHR</a:t>
            </a:r>
          </a:p>
          <a:p>
            <a:pPr lvl="1">
              <a:spcBef>
                <a:spcPts val="400"/>
              </a:spcBef>
              <a:spcAft>
                <a:spcPts val="600"/>
              </a:spcAft>
              <a:buClr>
                <a:srgbClr val="008000"/>
              </a:buClr>
              <a:buSzPct val="100000"/>
              <a:buFont typeface="Arial" pitchFamily="34" charset="0"/>
              <a:buChar char="•"/>
            </a:pPr>
            <a:r>
              <a:rPr lang="en-US" sz="2600" dirty="0" smtClean="0">
                <a:solidFill>
                  <a:schemeClr val="tx2"/>
                </a:solidFill>
              </a:rPr>
              <a:t>Multiple doctors</a:t>
            </a:r>
          </a:p>
          <a:p>
            <a:pPr lvl="1">
              <a:spcBef>
                <a:spcPts val="400"/>
              </a:spcBef>
              <a:spcAft>
                <a:spcPts val="600"/>
              </a:spcAft>
              <a:buClr>
                <a:srgbClr val="008000"/>
              </a:buClr>
              <a:buSzPct val="100000"/>
              <a:buFont typeface="Arial" pitchFamily="34" charset="0"/>
              <a:buChar char="•"/>
            </a:pPr>
            <a:r>
              <a:rPr lang="en-US" sz="2600" dirty="0" smtClean="0">
                <a:solidFill>
                  <a:schemeClr val="tx2"/>
                </a:solidFill>
              </a:rPr>
              <a:t>Inconsistent insurance/access</a:t>
            </a:r>
          </a:p>
          <a:p>
            <a:pPr lvl="1">
              <a:spcBef>
                <a:spcPts val="400"/>
              </a:spcBef>
              <a:spcAft>
                <a:spcPts val="600"/>
              </a:spcAft>
              <a:buClr>
                <a:srgbClr val="008000"/>
              </a:buClr>
              <a:buSzPct val="100000"/>
              <a:buFont typeface="Arial" pitchFamily="34" charset="0"/>
              <a:buChar char="•"/>
            </a:pPr>
            <a:r>
              <a:rPr lang="en-US" sz="2600" dirty="0" smtClean="0">
                <a:solidFill>
                  <a:schemeClr val="tx2"/>
                </a:solidFill>
              </a:rPr>
              <a:t>Poor record keeping</a:t>
            </a:r>
          </a:p>
          <a:p>
            <a:pPr lvl="1">
              <a:spcBef>
                <a:spcPts val="400"/>
              </a:spcBef>
              <a:spcAft>
                <a:spcPts val="600"/>
              </a:spcAft>
              <a:buClr>
                <a:srgbClr val="008000"/>
              </a:buClr>
              <a:buSzPct val="100000"/>
              <a:buFont typeface="Arial" pitchFamily="34" charset="0"/>
              <a:buChar char="•"/>
            </a:pPr>
            <a:r>
              <a:rPr lang="en-US" sz="2600" dirty="0" smtClean="0">
                <a:solidFill>
                  <a:schemeClr val="tx2"/>
                </a:solidFill>
              </a:rPr>
              <a:t>Multiple chronic conditions</a:t>
            </a:r>
          </a:p>
          <a:p>
            <a:pPr lvl="1">
              <a:spcBef>
                <a:spcPts val="400"/>
              </a:spcBef>
              <a:spcAft>
                <a:spcPts val="600"/>
              </a:spcAft>
              <a:buClr>
                <a:srgbClr val="008000"/>
              </a:buClr>
              <a:buSzPct val="100000"/>
              <a:buFont typeface="Arial" pitchFamily="34" charset="0"/>
              <a:buChar char="•"/>
            </a:pPr>
            <a:r>
              <a:rPr lang="en-US" sz="2600" dirty="0" smtClean="0">
                <a:solidFill>
                  <a:schemeClr val="tx2"/>
                </a:solidFill>
              </a:rPr>
              <a:t>Complicated treatment regimens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973" y="0"/>
            <a:ext cx="7498080" cy="1143000"/>
          </a:xfrm>
        </p:spPr>
        <p:txBody>
          <a:bodyPr/>
          <a:lstStyle/>
          <a:p>
            <a:r>
              <a:rPr lang="en-US" sz="4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Study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6973" y="725214"/>
            <a:ext cx="7498080" cy="4800600"/>
          </a:xfrm>
        </p:spPr>
        <p:txBody>
          <a:bodyPr>
            <a:normAutofit lnSpcReduction="10000"/>
          </a:bodyPr>
          <a:lstStyle/>
          <a:p>
            <a:pPr>
              <a:spcAft>
                <a:spcPts val="1200"/>
              </a:spcAft>
              <a:buClr>
                <a:srgbClr val="008000"/>
              </a:buClr>
              <a:buSzPct val="10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Phase 1: Medical providers, mental health  providers, and consumers are interviewed about their perceptions of EHR and provide feedback on a PHR based out of a mental health clinic (n =25). </a:t>
            </a:r>
          </a:p>
          <a:p>
            <a:pPr>
              <a:spcAft>
                <a:spcPts val="1200"/>
              </a:spcAft>
              <a:buClr>
                <a:srgbClr val="008000"/>
              </a:buClr>
              <a:buSzPct val="10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Phase 2: Up to 40 participants receive a modified form of the Bridge health navigator program that includes access to a PHR.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592" y="533400"/>
            <a:ext cx="7714488" cy="1143000"/>
          </a:xfrm>
        </p:spPr>
        <p:txBody>
          <a:bodyPr>
            <a:normAutofit fontScale="90000"/>
          </a:bodyPr>
          <a:lstStyle/>
          <a:p>
            <a:r>
              <a:rPr lang="en-US" sz="4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Peer Health Navigation Intervention:  “The Bridge”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9000" y="1676400"/>
            <a:ext cx="7498080" cy="4800600"/>
          </a:xfrm>
        </p:spPr>
        <p:txBody>
          <a:bodyPr/>
          <a:lstStyle/>
          <a:p>
            <a:pPr marL="136525" indent="0" algn="ctr">
              <a:buClr>
                <a:srgbClr val="008000"/>
              </a:buClr>
              <a:buSzPct val="100000"/>
              <a:buNone/>
            </a:pPr>
            <a:endParaRPr lang="en-US" b="1" dirty="0" smtClean="0">
              <a:solidFill>
                <a:schemeClr val="tx2"/>
              </a:solidFill>
            </a:endParaRPr>
          </a:p>
          <a:p>
            <a:pPr marL="136525" indent="0" algn="ctr">
              <a:buClr>
                <a:srgbClr val="008000"/>
              </a:buClr>
              <a:buSzPct val="100000"/>
              <a:buNone/>
            </a:pPr>
            <a:r>
              <a:rPr lang="en-US" b="1" dirty="0" smtClean="0">
                <a:solidFill>
                  <a:schemeClr val="tx2"/>
                </a:solidFill>
              </a:rPr>
              <a:t>A </a:t>
            </a:r>
            <a:r>
              <a:rPr lang="en-US" sz="3600" b="1" dirty="0" smtClean="0">
                <a:solidFill>
                  <a:srgbClr val="008000"/>
                </a:solidFill>
              </a:rPr>
              <a:t>comprehensive</a:t>
            </a:r>
            <a:r>
              <a:rPr lang="en-US" b="1" dirty="0" smtClean="0">
                <a:solidFill>
                  <a:schemeClr val="tx2"/>
                </a:solidFill>
              </a:rPr>
              <a:t> health care </a:t>
            </a:r>
            <a:r>
              <a:rPr lang="en-US" sz="3600" b="1" dirty="0" smtClean="0">
                <a:solidFill>
                  <a:srgbClr val="008000"/>
                </a:solidFill>
              </a:rPr>
              <a:t>engagement</a:t>
            </a:r>
            <a:r>
              <a:rPr lang="en-US" b="1" dirty="0" smtClean="0">
                <a:solidFill>
                  <a:schemeClr val="tx2"/>
                </a:solidFill>
              </a:rPr>
              <a:t> and </a:t>
            </a:r>
          </a:p>
          <a:p>
            <a:pPr marL="136525" indent="0" algn="ctr">
              <a:buClr>
                <a:srgbClr val="008000"/>
              </a:buClr>
              <a:buSzPct val="100000"/>
              <a:buNone/>
            </a:pPr>
            <a:r>
              <a:rPr lang="en-US" sz="3600" b="1" dirty="0" smtClean="0">
                <a:solidFill>
                  <a:srgbClr val="008000"/>
                </a:solidFill>
              </a:rPr>
              <a:t>self-management</a:t>
            </a:r>
            <a:r>
              <a:rPr lang="en-US" sz="3600" b="1" dirty="0" smtClean="0">
                <a:solidFill>
                  <a:schemeClr val="tx2"/>
                </a:solidFill>
              </a:rPr>
              <a:t> </a:t>
            </a:r>
            <a:r>
              <a:rPr lang="en-US" b="1" dirty="0" smtClean="0">
                <a:solidFill>
                  <a:schemeClr val="tx2"/>
                </a:solidFill>
              </a:rPr>
              <a:t>intervention</a:t>
            </a:r>
          </a:p>
          <a:p>
            <a:pPr marL="585788" lvl="1" indent="0">
              <a:buClr>
                <a:srgbClr val="008000"/>
              </a:buClr>
              <a:buSzPct val="100000"/>
              <a:buNone/>
            </a:pPr>
            <a:endParaRPr lang="en-US" sz="1400" b="1" dirty="0" smtClean="0">
              <a:solidFill>
                <a:srgbClr val="008000"/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" y="1074241"/>
            <a:ext cx="9144000" cy="572568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219200" y="304800"/>
            <a:ext cx="7543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Personal Health Record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0245" y="0"/>
            <a:ext cx="7498080" cy="1143000"/>
          </a:xfrm>
        </p:spPr>
        <p:txBody>
          <a:bodyPr/>
          <a:lstStyle/>
          <a:p>
            <a:r>
              <a:rPr lang="en-US" dirty="0" smtClean="0"/>
              <a:t>Personal Health Record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20245" y="1734207"/>
            <a:ext cx="7499350" cy="28561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7691" y="0"/>
            <a:ext cx="7498080" cy="1143000"/>
          </a:xfrm>
        </p:spPr>
        <p:txBody>
          <a:bodyPr/>
          <a:lstStyle/>
          <a:p>
            <a:r>
              <a:rPr lang="en-US" dirty="0" smtClean="0"/>
              <a:t>Personal Health Record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318" y="1143000"/>
            <a:ext cx="9120682" cy="54548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7691" y="0"/>
            <a:ext cx="7498080" cy="1143000"/>
          </a:xfrm>
        </p:spPr>
        <p:txBody>
          <a:bodyPr/>
          <a:lstStyle/>
          <a:p>
            <a:r>
              <a:rPr lang="en-US" dirty="0" smtClean="0"/>
              <a:t>Personal Health Record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723441"/>
            <a:ext cx="9144000" cy="59768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629" y="0"/>
            <a:ext cx="7498080" cy="1143000"/>
          </a:xfrm>
        </p:spPr>
        <p:txBody>
          <a:bodyPr/>
          <a:lstStyle/>
          <a:p>
            <a:r>
              <a:rPr lang="en-US" dirty="0" smtClean="0"/>
              <a:t>Personal Health Record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902769"/>
            <a:ext cx="9144000" cy="595523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332" y="0"/>
            <a:ext cx="7498080" cy="1143000"/>
          </a:xfrm>
        </p:spPr>
        <p:txBody>
          <a:bodyPr/>
          <a:lstStyle/>
          <a:p>
            <a:r>
              <a:rPr lang="en-US" dirty="0" smtClean="0"/>
              <a:t>Preliminary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6257" y="1086452"/>
            <a:ext cx="7498080" cy="4800600"/>
          </a:xfrm>
        </p:spPr>
        <p:txBody>
          <a:bodyPr/>
          <a:lstStyle/>
          <a:p>
            <a:pPr marL="136525" indent="0">
              <a:spcAft>
                <a:spcPts val="600"/>
              </a:spcAft>
              <a:buClr>
                <a:srgbClr val="008000"/>
              </a:buClr>
              <a:buSzPct val="100000"/>
              <a:buNone/>
            </a:pPr>
            <a:endParaRPr lang="en-US" sz="600" dirty="0" smtClean="0">
              <a:solidFill>
                <a:schemeClr val="tx2"/>
              </a:solidFill>
            </a:endParaRPr>
          </a:p>
          <a:p>
            <a:pPr>
              <a:spcAft>
                <a:spcPts val="600"/>
              </a:spcAft>
              <a:buClr>
                <a:srgbClr val="008000"/>
              </a:buClr>
              <a:buSzPct val="10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In the Phase 1 interviews: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rgbClr val="008000"/>
              </a:buClr>
              <a:buSzPct val="10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Medical providers, mental health providers, and consumers are largely </a:t>
            </a:r>
            <a:r>
              <a:rPr lang="en-US" dirty="0" smtClean="0">
                <a:solidFill>
                  <a:srgbClr val="008000"/>
                </a:solidFill>
              </a:rPr>
              <a:t>enthusiastic</a:t>
            </a:r>
            <a:r>
              <a:rPr lang="en-US" dirty="0" smtClean="0">
                <a:solidFill>
                  <a:schemeClr val="tx2"/>
                </a:solidFill>
              </a:rPr>
              <a:t> about consumers having access to their information 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rgbClr val="008000"/>
              </a:buClr>
              <a:buSzPct val="10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Estimates of </a:t>
            </a:r>
            <a:r>
              <a:rPr lang="en-US" dirty="0" smtClean="0">
                <a:solidFill>
                  <a:srgbClr val="008000"/>
                </a:solidFill>
              </a:rPr>
              <a:t>how many consumers could use it  varied considerably</a:t>
            </a:r>
            <a:r>
              <a:rPr lang="en-US" dirty="0" smtClean="0">
                <a:solidFill>
                  <a:schemeClr val="tx2"/>
                </a:solidFill>
              </a:rPr>
              <a:t> and was thought to </a:t>
            </a:r>
            <a:r>
              <a:rPr lang="en-US" dirty="0" smtClean="0">
                <a:solidFill>
                  <a:srgbClr val="008000"/>
                </a:solidFill>
              </a:rPr>
              <a:t>depend heavily on how they were trained to use it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974" y="0"/>
            <a:ext cx="7498080" cy="1143000"/>
          </a:xfrm>
        </p:spPr>
        <p:txBody>
          <a:bodyPr/>
          <a:lstStyle/>
          <a:p>
            <a:r>
              <a:rPr lang="en-US" dirty="0" smtClean="0"/>
              <a:t>Preliminary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6974" y="1040524"/>
            <a:ext cx="7498080" cy="4800600"/>
          </a:xfrm>
        </p:spPr>
        <p:txBody>
          <a:bodyPr>
            <a:normAutofit lnSpcReduction="10000"/>
          </a:bodyPr>
          <a:lstStyle/>
          <a:p>
            <a:pPr marL="136525" indent="0">
              <a:spcAft>
                <a:spcPts val="600"/>
              </a:spcAft>
              <a:buClr>
                <a:srgbClr val="008000"/>
              </a:buClr>
              <a:buSzPct val="100000"/>
              <a:buNone/>
            </a:pPr>
            <a:endParaRPr lang="en-US" sz="700" dirty="0" smtClean="0">
              <a:solidFill>
                <a:schemeClr val="tx2"/>
              </a:solidFill>
            </a:endParaRPr>
          </a:p>
          <a:p>
            <a:pPr>
              <a:spcAft>
                <a:spcPts val="600"/>
              </a:spcAft>
              <a:buClr>
                <a:srgbClr val="008000"/>
              </a:buClr>
              <a:buSzPct val="10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Consumers report feeling </a:t>
            </a:r>
            <a:r>
              <a:rPr lang="en-US" dirty="0" smtClean="0">
                <a:solidFill>
                  <a:srgbClr val="008000"/>
                </a:solidFill>
              </a:rPr>
              <a:t>empowered</a:t>
            </a:r>
          </a:p>
          <a:p>
            <a:pPr>
              <a:spcAft>
                <a:spcPts val="600"/>
              </a:spcAft>
              <a:buClr>
                <a:srgbClr val="008000"/>
              </a:buClr>
              <a:buSzPct val="10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Mental health providers thought that </a:t>
            </a:r>
            <a:r>
              <a:rPr lang="en-US" dirty="0" smtClean="0">
                <a:solidFill>
                  <a:srgbClr val="008000"/>
                </a:solidFill>
              </a:rPr>
              <a:t>some consumers could use the information effectively</a:t>
            </a:r>
          </a:p>
          <a:p>
            <a:pPr>
              <a:spcAft>
                <a:spcPts val="600"/>
              </a:spcAft>
              <a:buClr>
                <a:srgbClr val="008000"/>
              </a:buClr>
              <a:buSzPct val="100000"/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Medical providers thought it could improve efficiency and wanted more information to assist in SSI claims, diagnostic information, medication management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117600" y="1417638"/>
            <a:ext cx="7499350" cy="4800600"/>
          </a:xfrm>
          <a:prstGeom prst="rect">
            <a:avLst/>
          </a:prstGeom>
        </p:spPr>
        <p:txBody>
          <a:bodyPr/>
          <a:lstStyle/>
          <a:p>
            <a:pPr marL="136525" indent="0">
              <a:buClr>
                <a:srgbClr val="008000"/>
              </a:buClr>
              <a:buSzPct val="100000"/>
              <a:buNone/>
            </a:pPr>
            <a:r>
              <a:rPr lang="en-US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Comprehensive:</a:t>
            </a:r>
          </a:p>
          <a:p>
            <a:pPr marL="136525" indent="0">
              <a:buClr>
                <a:srgbClr val="008000"/>
              </a:buClr>
              <a:buSzPct val="100000"/>
              <a:buNone/>
            </a:pPr>
            <a:endParaRPr lang="en-US" sz="3600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spcBef>
                <a:spcPts val="0"/>
              </a:spcBef>
              <a:buClr>
                <a:srgbClr val="008000"/>
              </a:buClr>
              <a:buSzPct val="100000"/>
              <a:buNone/>
            </a:pPr>
            <a:r>
              <a:rPr lang="en-US" dirty="0" smtClean="0">
                <a:solidFill>
                  <a:schemeClr val="tx2"/>
                </a:solidFill>
              </a:rPr>
              <a:t>    Connect consumers to </a:t>
            </a:r>
            <a:r>
              <a:rPr lang="en-US" b="1" dirty="0" smtClean="0">
                <a:solidFill>
                  <a:srgbClr val="008000"/>
                </a:solidFill>
              </a:rPr>
              <a:t>primary care, specialty health care, and substance abuse s</a:t>
            </a:r>
            <a:r>
              <a:rPr lang="en-US" dirty="0" smtClean="0">
                <a:solidFill>
                  <a:schemeClr val="tx2"/>
                </a:solidFill>
              </a:rPr>
              <a:t>ervices</a:t>
            </a:r>
            <a:endParaRPr lang="en-US" dirty="0" smtClean="0">
              <a:solidFill>
                <a:srgbClr val="008000"/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3308" y="927100"/>
            <a:ext cx="7498080" cy="4800600"/>
          </a:xfrm>
        </p:spPr>
        <p:txBody>
          <a:bodyPr/>
          <a:lstStyle/>
          <a:p>
            <a:pPr marL="136525" indent="0">
              <a:buClr>
                <a:srgbClr val="008000"/>
              </a:buClr>
              <a:buSzPct val="100000"/>
              <a:buNone/>
            </a:pPr>
            <a:r>
              <a:rPr lang="en-US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Engagement</a:t>
            </a:r>
            <a:r>
              <a:rPr lang="en-US" sz="3600" b="1" dirty="0" smtClean="0">
                <a:solidFill>
                  <a:schemeClr val="tx2"/>
                </a:solidFill>
              </a:rPr>
              <a:t>:</a:t>
            </a:r>
          </a:p>
          <a:p>
            <a:pPr marL="136525" indent="0">
              <a:buClr>
                <a:srgbClr val="008000"/>
              </a:buClr>
              <a:buSzPct val="100000"/>
              <a:buNone/>
            </a:pPr>
            <a:endParaRPr lang="en-US" sz="3600" b="1" dirty="0" smtClean="0">
              <a:solidFill>
                <a:schemeClr val="tx2"/>
              </a:solidFill>
            </a:endParaRPr>
          </a:p>
          <a:p>
            <a:pPr>
              <a:spcBef>
                <a:spcPts val="0"/>
              </a:spcBef>
              <a:buClr>
                <a:srgbClr val="008000"/>
              </a:buClr>
              <a:buSzPct val="100000"/>
              <a:buNone/>
            </a:pPr>
            <a:r>
              <a:rPr lang="en-US" dirty="0" smtClean="0">
                <a:solidFill>
                  <a:schemeClr val="tx2"/>
                </a:solidFill>
              </a:rPr>
              <a:t>    Many individuals with serious mental illness are not </a:t>
            </a:r>
            <a:r>
              <a:rPr lang="en-US" b="1" dirty="0" smtClean="0">
                <a:solidFill>
                  <a:srgbClr val="008000"/>
                </a:solidFill>
              </a:rPr>
              <a:t>successfully engaging a consistent primary health care provider (or a health home)</a:t>
            </a:r>
            <a:r>
              <a:rPr lang="en-US" b="1" dirty="0" smtClean="0">
                <a:solidFill>
                  <a:schemeClr val="tx2"/>
                </a:solidFill>
              </a:rPr>
              <a:t>, </a:t>
            </a:r>
            <a:r>
              <a:rPr lang="en-US" dirty="0" smtClean="0">
                <a:solidFill>
                  <a:schemeClr val="tx2"/>
                </a:solidFill>
              </a:rPr>
              <a:t>or have given up trying to access and use outpatient primary care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2284" y="788276"/>
            <a:ext cx="7498080" cy="4800600"/>
          </a:xfrm>
        </p:spPr>
        <p:txBody>
          <a:bodyPr/>
          <a:lstStyle/>
          <a:p>
            <a:pPr marL="0" indent="0">
              <a:buClr>
                <a:srgbClr val="008000"/>
              </a:buClr>
              <a:buSzPct val="100000"/>
              <a:buNone/>
            </a:pPr>
            <a:r>
              <a:rPr lang="en-US" sz="3400" b="1" dirty="0" smtClean="0">
                <a:solidFill>
                  <a:schemeClr val="tx2"/>
                </a:solidFill>
              </a:rPr>
              <a:t>     Self-Management:</a:t>
            </a:r>
          </a:p>
          <a:p>
            <a:pPr marL="0" indent="0">
              <a:buClr>
                <a:srgbClr val="008000"/>
              </a:buClr>
              <a:buSzPct val="100000"/>
              <a:buNone/>
            </a:pPr>
            <a:endParaRPr lang="en-US" sz="3400" b="1" dirty="0" smtClean="0">
              <a:solidFill>
                <a:schemeClr val="tx2"/>
              </a:solidFill>
            </a:endParaRPr>
          </a:p>
          <a:p>
            <a:pPr marL="457200" indent="-457200">
              <a:spcBef>
                <a:spcPts val="0"/>
              </a:spcBef>
              <a:buClr>
                <a:srgbClr val="008000"/>
              </a:buClr>
              <a:buSzPct val="100000"/>
              <a:buNone/>
            </a:pPr>
            <a:r>
              <a:rPr lang="en-US" b="1" dirty="0" smtClean="0">
                <a:solidFill>
                  <a:srgbClr val="008000"/>
                </a:solidFill>
              </a:rPr>
              <a:t>     Train and empower consumers                         </a:t>
            </a:r>
            <a:r>
              <a:rPr lang="en-US" dirty="0" smtClean="0">
                <a:solidFill>
                  <a:schemeClr val="tx2"/>
                </a:solidFill>
              </a:rPr>
              <a:t>to be assertive self-managers of                              their health care so that their interactions with care providers can be </a:t>
            </a:r>
            <a:r>
              <a:rPr lang="en-US" b="1" dirty="0" smtClean="0">
                <a:solidFill>
                  <a:srgbClr val="008000"/>
                </a:solidFill>
              </a:rPr>
              <a:t>more effective and consistent</a:t>
            </a:r>
          </a:p>
          <a:p>
            <a:pPr marL="288925" indent="-288925">
              <a:buClr>
                <a:srgbClr val="008000"/>
              </a:buClr>
              <a:buSzPct val="100000"/>
              <a:buNone/>
            </a:pPr>
            <a:endParaRPr lang="en-US" sz="1800" b="1" dirty="0" smtClean="0">
              <a:solidFill>
                <a:schemeClr val="tx2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802" y="993228"/>
            <a:ext cx="7498080" cy="4800600"/>
          </a:xfrm>
        </p:spPr>
        <p:txBody>
          <a:bodyPr/>
          <a:lstStyle/>
          <a:p>
            <a:pPr marL="0" indent="0">
              <a:buClr>
                <a:srgbClr val="008000"/>
              </a:buClr>
              <a:buSzPct val="100000"/>
              <a:buNone/>
            </a:pPr>
            <a:endParaRPr lang="en-US" sz="3400" b="1" dirty="0" smtClean="0">
              <a:solidFill>
                <a:schemeClr val="tx2"/>
              </a:solidFill>
            </a:endParaRPr>
          </a:p>
          <a:p>
            <a:pPr marL="288925" indent="-288925">
              <a:buClr>
                <a:srgbClr val="008000"/>
              </a:buClr>
              <a:buSzPct val="100000"/>
              <a:buNone/>
            </a:pPr>
            <a:r>
              <a:rPr lang="en-US" b="1" i="1" dirty="0" smtClean="0">
                <a:solidFill>
                  <a:schemeClr val="tx2"/>
                </a:solidFill>
              </a:rPr>
              <a:t>      In vivo </a:t>
            </a:r>
            <a:r>
              <a:rPr lang="en-US" b="1" dirty="0" smtClean="0">
                <a:solidFill>
                  <a:schemeClr val="tx2"/>
                </a:solidFill>
              </a:rPr>
              <a:t>approach </a:t>
            </a:r>
          </a:p>
          <a:p>
            <a:pPr marL="288925" indent="-288925">
              <a:buClr>
                <a:srgbClr val="008000"/>
              </a:buClr>
              <a:buSzPct val="100000"/>
              <a:buFont typeface="Arial" pitchFamily="34" charset="0"/>
              <a:buChar char="•"/>
            </a:pPr>
            <a:endParaRPr lang="en-US" b="1" dirty="0" smtClean="0">
              <a:solidFill>
                <a:schemeClr val="tx2"/>
              </a:solidFill>
            </a:endParaRPr>
          </a:p>
          <a:p>
            <a:pPr marL="609600" lvl="1" indent="-288925">
              <a:buClr>
                <a:srgbClr val="008000"/>
              </a:buClr>
              <a:buSzPct val="100000"/>
              <a:buNone/>
            </a:pPr>
            <a:r>
              <a:rPr lang="en-US" sz="3000" dirty="0" smtClean="0">
                <a:solidFill>
                  <a:schemeClr val="tx2"/>
                </a:solidFill>
              </a:rPr>
              <a:t>   Develops self-management skills in </a:t>
            </a:r>
            <a:r>
              <a:rPr lang="en-US" sz="3000" b="1" dirty="0" smtClean="0">
                <a:solidFill>
                  <a:srgbClr val="008000"/>
                </a:solidFill>
              </a:rPr>
              <a:t>real world health care settings</a:t>
            </a:r>
          </a:p>
          <a:p>
            <a:pPr marL="288925" indent="-288925">
              <a:buClr>
                <a:srgbClr val="008000"/>
              </a:buClr>
              <a:buSzPct val="100000"/>
              <a:buNone/>
            </a:pPr>
            <a:endParaRPr lang="en-US" sz="1800" b="1" dirty="0" smtClean="0">
              <a:solidFill>
                <a:schemeClr val="tx2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60479"/>
          </a:xfrm>
        </p:spPr>
        <p:txBody>
          <a:bodyPr/>
          <a:lstStyle/>
          <a:p>
            <a:r>
              <a:rPr lang="en-US" dirty="0" smtClean="0"/>
              <a:t>Intervention Mantra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0298" y="1135117"/>
            <a:ext cx="7498080" cy="4516383"/>
          </a:xfrm>
        </p:spPr>
        <p:txBody>
          <a:bodyPr>
            <a:normAutofit fontScale="92500" lnSpcReduction="20000"/>
          </a:bodyPr>
          <a:lstStyle/>
          <a:p>
            <a:pPr marL="669925" indent="-533400">
              <a:buNone/>
              <a:defRPr/>
            </a:pPr>
            <a:r>
              <a:rPr lang="en-US" sz="3000" b="1" i="1" dirty="0" smtClean="0">
                <a:solidFill>
                  <a:schemeClr val="tx2"/>
                </a:solidFill>
              </a:rPr>
              <a:t>For them</a:t>
            </a:r>
            <a:r>
              <a:rPr lang="en-US" sz="3000" b="1" dirty="0" smtClean="0">
                <a:solidFill>
                  <a:schemeClr val="tx2"/>
                </a:solidFill>
              </a:rPr>
              <a:t> (modeling) </a:t>
            </a:r>
          </a:p>
          <a:p>
            <a:pPr marL="669925" indent="-533400">
              <a:buNone/>
              <a:defRPr/>
            </a:pPr>
            <a:r>
              <a:rPr lang="en-US" sz="2800" b="1" dirty="0" smtClean="0">
                <a:solidFill>
                  <a:schemeClr val="tx2"/>
                </a:solidFill>
              </a:rPr>
              <a:t>     </a:t>
            </a:r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</a:rPr>
              <a:t>Navigator </a:t>
            </a:r>
            <a:r>
              <a:rPr lang="en-US" sz="2800" b="1" dirty="0" smtClean="0">
                <a:solidFill>
                  <a:schemeClr val="tx2"/>
                </a:solidFill>
              </a:rPr>
              <a:t>performs task, </a:t>
            </a:r>
          </a:p>
          <a:p>
            <a:pPr marL="669925" indent="-533400">
              <a:buNone/>
              <a:defRPr/>
            </a:pPr>
            <a:r>
              <a:rPr lang="en-US" sz="2800" b="1" dirty="0" smtClean="0">
                <a:solidFill>
                  <a:schemeClr val="tx2"/>
                </a:solidFill>
              </a:rPr>
              <a:t>     </a:t>
            </a:r>
            <a:r>
              <a:rPr lang="en-US" sz="2800" b="1" dirty="0" smtClean="0">
                <a:solidFill>
                  <a:srgbClr val="008000"/>
                </a:solidFill>
              </a:rPr>
              <a:t>Consumer</a:t>
            </a:r>
            <a:r>
              <a:rPr lang="en-US" sz="2800" b="1" dirty="0" smtClean="0">
                <a:solidFill>
                  <a:schemeClr val="tx2"/>
                </a:solidFill>
              </a:rPr>
              <a:t> observes</a:t>
            </a:r>
          </a:p>
          <a:p>
            <a:pPr marL="669925" indent="-533400">
              <a:buNone/>
              <a:defRPr/>
            </a:pPr>
            <a:endParaRPr lang="en-US" sz="2800" b="1" dirty="0" smtClean="0">
              <a:solidFill>
                <a:schemeClr val="tx2"/>
              </a:solidFill>
            </a:endParaRPr>
          </a:p>
          <a:p>
            <a:pPr>
              <a:buNone/>
              <a:defRPr/>
            </a:pPr>
            <a:r>
              <a:rPr lang="en-US" sz="3000" b="1" i="1" dirty="0" smtClean="0">
                <a:solidFill>
                  <a:schemeClr val="tx2"/>
                </a:solidFill>
              </a:rPr>
              <a:t> With them</a:t>
            </a:r>
            <a:r>
              <a:rPr lang="en-US" sz="3000" b="1" dirty="0" smtClean="0">
                <a:solidFill>
                  <a:schemeClr val="tx2"/>
                </a:solidFill>
              </a:rPr>
              <a:t> (coaching)</a:t>
            </a:r>
          </a:p>
          <a:p>
            <a:pPr marL="669925" indent="-533400">
              <a:buNone/>
              <a:defRPr/>
            </a:pPr>
            <a:r>
              <a:rPr lang="en-US" sz="2800" b="1" dirty="0" smtClean="0">
                <a:solidFill>
                  <a:schemeClr val="tx2"/>
                </a:solidFill>
              </a:rPr>
              <a:t>     </a:t>
            </a:r>
            <a:r>
              <a:rPr lang="en-US" sz="2800" b="1" dirty="0" smtClean="0">
                <a:solidFill>
                  <a:srgbClr val="008000"/>
                </a:solidFill>
              </a:rPr>
              <a:t>Consumer</a:t>
            </a:r>
            <a:r>
              <a:rPr lang="en-US" sz="2800" b="1" dirty="0" smtClean="0">
                <a:solidFill>
                  <a:schemeClr val="tx2"/>
                </a:solidFill>
              </a:rPr>
              <a:t> performs task, </a:t>
            </a:r>
          </a:p>
          <a:p>
            <a:pPr marL="669925" indent="-533400">
              <a:buNone/>
              <a:defRPr/>
            </a:pPr>
            <a:r>
              <a:rPr lang="en-US" sz="2800" b="1" dirty="0" smtClean="0">
                <a:solidFill>
                  <a:schemeClr val="tx2"/>
                </a:solidFill>
              </a:rPr>
              <a:t>     </a:t>
            </a:r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</a:rPr>
              <a:t>Navigator </a:t>
            </a:r>
            <a:r>
              <a:rPr lang="en-US" sz="2800" b="1" dirty="0" smtClean="0">
                <a:solidFill>
                  <a:schemeClr val="tx2"/>
                </a:solidFill>
              </a:rPr>
              <a:t>coaches</a:t>
            </a:r>
          </a:p>
          <a:p>
            <a:pPr marL="669925" indent="-533400">
              <a:buNone/>
              <a:defRPr/>
            </a:pPr>
            <a:endParaRPr lang="en-US" sz="2800" b="1" dirty="0" smtClean="0">
              <a:solidFill>
                <a:schemeClr val="tx2"/>
              </a:solidFill>
            </a:endParaRPr>
          </a:p>
          <a:p>
            <a:pPr>
              <a:buNone/>
              <a:defRPr/>
            </a:pPr>
            <a:r>
              <a:rPr lang="en-US" sz="3000" b="1" i="1" dirty="0" smtClean="0">
                <a:solidFill>
                  <a:schemeClr val="tx2"/>
                </a:solidFill>
              </a:rPr>
              <a:t> By them</a:t>
            </a:r>
            <a:r>
              <a:rPr lang="en-US" sz="3000" b="1" dirty="0" smtClean="0">
                <a:solidFill>
                  <a:schemeClr val="tx2"/>
                </a:solidFill>
              </a:rPr>
              <a:t> (fading)</a:t>
            </a:r>
          </a:p>
          <a:p>
            <a:pPr marL="914400" lvl="1" indent="-457200">
              <a:buClr>
                <a:srgbClr val="F9F9F9"/>
              </a:buClr>
              <a:buNone/>
              <a:tabLst>
                <a:tab pos="685800" algn="l"/>
                <a:tab pos="749300" algn="l"/>
              </a:tabLst>
              <a:defRPr/>
            </a:pPr>
            <a:r>
              <a:rPr lang="en-US" b="1" dirty="0" smtClean="0">
                <a:solidFill>
                  <a:schemeClr val="tx2"/>
                </a:solidFill>
              </a:rPr>
              <a:t>  </a:t>
            </a:r>
            <a:r>
              <a:rPr lang="en-US" b="1" dirty="0" smtClean="0">
                <a:solidFill>
                  <a:srgbClr val="008000"/>
                </a:solidFill>
              </a:rPr>
              <a:t>Consumer</a:t>
            </a:r>
            <a:r>
              <a:rPr lang="en-US" b="1" dirty="0" smtClean="0">
                <a:solidFill>
                  <a:schemeClr val="tx2"/>
                </a:solidFill>
              </a:rPr>
              <a:t> self-manages healthcare,</a:t>
            </a:r>
          </a:p>
          <a:p>
            <a:pPr marL="914400" lvl="1" indent="-457200">
              <a:buClr>
                <a:srgbClr val="F9F9F9"/>
              </a:buClr>
              <a:buNone/>
              <a:tabLst>
                <a:tab pos="685800" algn="l"/>
                <a:tab pos="749300" algn="l"/>
              </a:tabLst>
              <a:defRPr/>
            </a:pPr>
            <a:r>
              <a:rPr lang="en-US" b="1" dirty="0" smtClean="0">
                <a:solidFill>
                  <a:schemeClr val="tx2"/>
                </a:solidFill>
              </a:rPr>
              <a:t>  </a:t>
            </a:r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Navigator </a:t>
            </a:r>
            <a:r>
              <a:rPr lang="en-US" b="1" dirty="0" smtClean="0">
                <a:solidFill>
                  <a:schemeClr val="tx2"/>
                </a:solidFill>
              </a:rPr>
              <a:t>supports as needed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 Phases of Intervention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1273675"/>
              </p:ext>
            </p:extLst>
          </p:nvPr>
        </p:nvGraphicFramePr>
        <p:xfrm>
          <a:off x="1104024" y="1086452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ocialWork_R1">
  <a:themeElements>
    <a:clrScheme name="Custom 28">
      <a:dk1>
        <a:srgbClr val="990000"/>
      </a:dk1>
      <a:lt1>
        <a:srgbClr val="FFCC0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ustom 23">
      <a:dk1>
        <a:srgbClr val="99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SocialWork_R1</Template>
  <TotalTime>53</TotalTime>
  <Words>1168</Words>
  <Application>Microsoft Office PowerPoint</Application>
  <PresentationFormat>On-screen Show (4:3)</PresentationFormat>
  <Paragraphs>189</Paragraphs>
  <Slides>36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9" baseType="lpstr">
      <vt:lpstr>SocialWork_R1</vt:lpstr>
      <vt:lpstr>Office Theme</vt:lpstr>
      <vt:lpstr>Document</vt:lpstr>
      <vt:lpstr>PowerPoint Presentation</vt:lpstr>
      <vt:lpstr>PowerPoint Presentation</vt:lpstr>
      <vt:lpstr>Peer Health Navigation Intervention:  “The Bridge”</vt:lpstr>
      <vt:lpstr>PowerPoint Presentation</vt:lpstr>
      <vt:lpstr>PowerPoint Presentation</vt:lpstr>
      <vt:lpstr>PowerPoint Presentation</vt:lpstr>
      <vt:lpstr>PowerPoint Presentation</vt:lpstr>
      <vt:lpstr>Intervention Mantra</vt:lpstr>
      <vt:lpstr>3 Phases of Intervention</vt:lpstr>
      <vt:lpstr>Challenge Points </vt:lpstr>
      <vt:lpstr>Critical Elements of Health Navigation</vt:lpstr>
      <vt:lpstr> Peer Health Navigator Skills</vt:lpstr>
      <vt:lpstr>Health Navigation Skills  Consumers Develop</vt:lpstr>
      <vt:lpstr>PowerPoint Presentation</vt:lpstr>
      <vt:lpstr>History of “Bridge”</vt:lpstr>
      <vt:lpstr>Health Care Problems at  Beginning of Pilot RCT</vt:lpstr>
      <vt:lpstr>Summary of Findings</vt:lpstr>
      <vt:lpstr>Pilot RCT Findings</vt:lpstr>
      <vt:lpstr>Interviews with Peer Health Navigators</vt:lpstr>
      <vt:lpstr>PCORI funded Study    Brekke PI, Kelly Co-I</vt:lpstr>
      <vt:lpstr>Stages for implementing and sustaining a peer health navigator intervention at a mental health agency:</vt:lpstr>
      <vt:lpstr>Implementation Manual</vt:lpstr>
      <vt:lpstr>Bridge Team</vt:lpstr>
      <vt:lpstr>Systematic Review of Self-Management Interventions Kelly, Brekke et al., Psychiatric Services, In Press</vt:lpstr>
      <vt:lpstr>Electronic Health Records</vt:lpstr>
      <vt:lpstr>Personal Health Records</vt:lpstr>
      <vt:lpstr>Benefits of Personal  Health Records</vt:lpstr>
      <vt:lpstr>Serious Mental Illness and PHR</vt:lpstr>
      <vt:lpstr>Study Overview</vt:lpstr>
      <vt:lpstr>PowerPoint Presentation</vt:lpstr>
      <vt:lpstr>Personal Health Record</vt:lpstr>
      <vt:lpstr>Personal Health Record</vt:lpstr>
      <vt:lpstr>Personal Health Record</vt:lpstr>
      <vt:lpstr>Personal Health Record</vt:lpstr>
      <vt:lpstr>Preliminary Results</vt:lpstr>
      <vt:lpstr>Preliminary Results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Erin</dc:creator>
  <cp:lastModifiedBy>Jonikas, Jessica</cp:lastModifiedBy>
  <cp:revision>22</cp:revision>
  <cp:lastPrinted>2012-02-07T18:57:58Z</cp:lastPrinted>
  <dcterms:created xsi:type="dcterms:W3CDTF">2014-09-29T23:14:19Z</dcterms:created>
  <dcterms:modified xsi:type="dcterms:W3CDTF">2014-10-12T17:04:35Z</dcterms:modified>
</cp:coreProperties>
</file>